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2" r:id="rId7"/>
    <p:sldId id="263" r:id="rId8"/>
    <p:sldId id="261" r:id="rId9"/>
    <p:sldId id="264" r:id="rId10"/>
    <p:sldId id="266" r:id="rId11"/>
    <p:sldId id="269" r:id="rId12"/>
    <p:sldId id="268" r:id="rId13"/>
    <p:sldId id="271" r:id="rId14"/>
    <p:sldId id="272" r:id="rId15"/>
    <p:sldId id="273" r:id="rId16"/>
    <p:sldId id="265" r:id="rId17"/>
    <p:sldId id="278" r:id="rId18"/>
    <p:sldId id="279" r:id="rId19"/>
    <p:sldId id="285" r:id="rId20"/>
    <p:sldId id="284" r:id="rId21"/>
    <p:sldId id="281" r:id="rId22"/>
    <p:sldId id="282" r:id="rId23"/>
    <p:sldId id="283" r:id="rId24"/>
    <p:sldId id="280" r:id="rId25"/>
    <p:sldId id="277" r:id="rId26"/>
    <p:sldId id="288" r:id="rId27"/>
    <p:sldId id="286" r:id="rId28"/>
    <p:sldId id="287" r:id="rId29"/>
    <p:sldId id="292" r:id="rId30"/>
    <p:sldId id="294" r:id="rId31"/>
    <p:sldId id="293" r:id="rId32"/>
    <p:sldId id="289" r:id="rId33"/>
    <p:sldId id="298" r:id="rId34"/>
    <p:sldId id="299" r:id="rId35"/>
    <p:sldId id="300" r:id="rId36"/>
    <p:sldId id="301" r:id="rId37"/>
    <p:sldId id="290" r:id="rId38"/>
    <p:sldId id="291" r:id="rId39"/>
    <p:sldId id="295" r:id="rId40"/>
    <p:sldId id="297" r:id="rId41"/>
    <p:sldId id="296" r:id="rId42"/>
    <p:sldId id="270" r:id="rId43"/>
    <p:sldId id="267" r:id="rId44"/>
    <p:sldId id="274" r:id="rId45"/>
    <p:sldId id="275"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sorterViewPr>
    <p:cViewPr>
      <p:scale>
        <a:sx n="100" d="100"/>
        <a:sy n="100" d="100"/>
      </p:scale>
      <p:origin x="0" y="-1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161360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202264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40048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348112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71326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135546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399573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2786933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337165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57705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B1A52CB-1E07-493C-BB9E-6DF7F0950220}" type="datetimeFigureOut">
              <a:rPr lang="zh-TW" altLang="en-US" smtClean="0"/>
              <a:t>2019/1/9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3285338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1A52CB-1E07-493C-BB9E-6DF7F0950220}" type="datetimeFigureOut">
              <a:rPr lang="zh-TW" altLang="en-US" smtClean="0"/>
              <a:t>2019/1/9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4A83D-D2D4-4464-8298-F258056CE41D}" type="slidenum">
              <a:rPr lang="zh-TW" altLang="en-US" smtClean="0"/>
              <a:t>‹#›</a:t>
            </a:fld>
            <a:endParaRPr lang="zh-TW" altLang="en-US"/>
          </a:p>
        </p:txBody>
      </p:sp>
    </p:spTree>
    <p:extLst>
      <p:ext uri="{BB962C8B-B14F-4D97-AF65-F5344CB8AC3E}">
        <p14:creationId xmlns:p14="http://schemas.microsoft.com/office/powerpoint/2010/main" val="4063793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7.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google-gruyere.appspot.com/cod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oncise-courses.com/hacking-tools/web-vulnerability-scanne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資安測試</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84102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p:cNvCxnSpPr/>
          <p:nvPr/>
        </p:nvCxnSpPr>
        <p:spPr>
          <a:xfrm>
            <a:off x="5123936" y="2510183"/>
            <a:ext cx="16805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2"/>
          <a:stretch>
            <a:fillRect/>
          </a:stretch>
        </p:blipFill>
        <p:spPr>
          <a:xfrm>
            <a:off x="558885" y="2084045"/>
            <a:ext cx="4466196" cy="856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圖片 5"/>
          <p:cNvPicPr>
            <a:picLocks noChangeAspect="1"/>
          </p:cNvPicPr>
          <p:nvPr/>
        </p:nvPicPr>
        <p:blipFill>
          <a:blip r:embed="rId3"/>
          <a:stretch>
            <a:fillRect/>
          </a:stretch>
        </p:blipFill>
        <p:spPr>
          <a:xfrm>
            <a:off x="744108" y="3186242"/>
            <a:ext cx="4095750" cy="3105150"/>
          </a:xfrm>
          <a:prstGeom prst="rect">
            <a:avLst/>
          </a:prstGeom>
        </p:spPr>
      </p:pic>
      <p:sp>
        <p:nvSpPr>
          <p:cNvPr id="7" name="矩形 6"/>
          <p:cNvSpPr/>
          <p:nvPr/>
        </p:nvSpPr>
        <p:spPr>
          <a:xfrm>
            <a:off x="324205" y="6352059"/>
            <a:ext cx="4725589" cy="369332"/>
          </a:xfrm>
          <a:prstGeom prst="rect">
            <a:avLst/>
          </a:prstGeom>
        </p:spPr>
        <p:txBody>
          <a:bodyPr wrap="none">
            <a:spAutoFit/>
          </a:bodyPr>
          <a:lstStyle/>
          <a:p>
            <a:r>
              <a:rPr lang="en-US" altLang="zh-TW" dirty="0" smtClean="0"/>
              <a:t>http://www.pacific-3c.com/hp_webinspect.html</a:t>
            </a:r>
            <a:endParaRPr lang="zh-TW" altLang="en-US" dirty="0"/>
          </a:p>
        </p:txBody>
      </p:sp>
      <p:pic>
        <p:nvPicPr>
          <p:cNvPr id="2050" name="Picture 2" descr="ç¸éåç"/>
          <p:cNvPicPr>
            <a:picLocks noChangeAspect="1" noChangeArrowheads="1"/>
          </p:cNvPicPr>
          <p:nvPr/>
        </p:nvPicPr>
        <p:blipFill rotWithShape="1">
          <a:blip r:embed="rId4">
            <a:extLst>
              <a:ext uri="{28A0092B-C50C-407E-A947-70E740481C1C}">
                <a14:useLocalDpi xmlns:a14="http://schemas.microsoft.com/office/drawing/2010/main" val="0"/>
              </a:ext>
            </a:extLst>
          </a:blip>
          <a:srcRect l="7523" t="17394" r="10495" b="19905"/>
          <a:stretch/>
        </p:blipFill>
        <p:spPr bwMode="auto">
          <a:xfrm>
            <a:off x="6870358" y="1503342"/>
            <a:ext cx="3748216" cy="2150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44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549" t="16507" r="5406" b="11919"/>
          <a:stretch/>
        </p:blipFill>
        <p:spPr>
          <a:xfrm>
            <a:off x="1112108" y="1911178"/>
            <a:ext cx="3847070" cy="1581665"/>
          </a:xfrm>
          <a:prstGeom prst="rect">
            <a:avLst/>
          </a:prstGeom>
        </p:spPr>
      </p:pic>
      <p:cxnSp>
        <p:nvCxnSpPr>
          <p:cNvPr id="5" name="直線單箭頭接點 4"/>
          <p:cNvCxnSpPr/>
          <p:nvPr/>
        </p:nvCxnSpPr>
        <p:spPr>
          <a:xfrm>
            <a:off x="4810899" y="2666702"/>
            <a:ext cx="16805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743153" y="962453"/>
            <a:ext cx="3187796" cy="523220"/>
          </a:xfrm>
          <a:prstGeom prst="rect">
            <a:avLst/>
          </a:prstGeom>
        </p:spPr>
        <p:txBody>
          <a:bodyPr wrap="none">
            <a:spAutoFit/>
          </a:bodyPr>
          <a:lstStyle/>
          <a:p>
            <a:r>
              <a:rPr lang="en-US" altLang="zh-TW" sz="2800" dirty="0" smtClean="0"/>
              <a:t>OWASP </a:t>
            </a:r>
            <a:r>
              <a:rPr lang="en-US" altLang="zh-TW" sz="2800" dirty="0" err="1" smtClean="0"/>
              <a:t>Mutillidae</a:t>
            </a:r>
            <a:r>
              <a:rPr lang="en-US" altLang="zh-TW" sz="2800" dirty="0" smtClean="0"/>
              <a:t> II </a:t>
            </a:r>
            <a:endParaRPr lang="zh-TW" altLang="en-US" sz="2800" dirty="0"/>
          </a:p>
        </p:txBody>
      </p:sp>
      <p:sp>
        <p:nvSpPr>
          <p:cNvPr id="7" name="矩形 6"/>
          <p:cNvSpPr/>
          <p:nvPr/>
        </p:nvSpPr>
        <p:spPr>
          <a:xfrm>
            <a:off x="6743153" y="1485673"/>
            <a:ext cx="4273927" cy="369332"/>
          </a:xfrm>
          <a:prstGeom prst="rect">
            <a:avLst/>
          </a:prstGeom>
        </p:spPr>
        <p:txBody>
          <a:bodyPr wrap="none">
            <a:spAutoFit/>
          </a:bodyPr>
          <a:lstStyle/>
          <a:p>
            <a:r>
              <a:rPr lang="zh-TW" altLang="en-US" dirty="0" smtClean="0"/>
              <a:t>https://github.com/webpwnized/mutillidae</a:t>
            </a:r>
            <a:endParaRPr lang="zh-TW" altLang="en-US" dirty="0"/>
          </a:p>
        </p:txBody>
      </p:sp>
      <p:pic>
        <p:nvPicPr>
          <p:cNvPr id="4098" name="Picture 2" descr="ãOWASP Mutillidae II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712" y="4637904"/>
            <a:ext cx="1668514" cy="16685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ãOWASP Mutillidae II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969" y="2207998"/>
            <a:ext cx="3810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3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1637657" y="2354361"/>
            <a:ext cx="1410343" cy="2599711"/>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5931243" y="1529237"/>
            <a:ext cx="3042764" cy="3042764"/>
          </a:xfrm>
          <a:prstGeom prst="rect">
            <a:avLst/>
          </a:prstGeom>
        </p:spPr>
      </p:pic>
      <p:cxnSp>
        <p:nvCxnSpPr>
          <p:cNvPr id="6" name="直線單箭頭接點 5"/>
          <p:cNvCxnSpPr/>
          <p:nvPr/>
        </p:nvCxnSpPr>
        <p:spPr>
          <a:xfrm>
            <a:off x="3888261" y="2617275"/>
            <a:ext cx="16805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7795" y="5158599"/>
            <a:ext cx="6096000" cy="1200329"/>
          </a:xfrm>
          <a:prstGeom prst="rect">
            <a:avLst/>
          </a:prstGeom>
        </p:spPr>
        <p:txBody>
          <a:bodyPr>
            <a:spAutoFit/>
          </a:bodyPr>
          <a:lstStyle/>
          <a:p>
            <a:r>
              <a:rPr lang="en-US" altLang="zh-TW" dirty="0" err="1" smtClean="0"/>
              <a:t>Nikto</a:t>
            </a:r>
            <a:r>
              <a:rPr lang="en-US" altLang="zh-TW" dirty="0" smtClean="0"/>
              <a:t> web server scanner - https://cirt.net/Nikto2</a:t>
            </a:r>
          </a:p>
          <a:p>
            <a:r>
              <a:rPr lang="en-US" altLang="zh-TW" dirty="0" smtClean="0"/>
              <a:t>Full documentation - https://cirt.net/nikto2-docs/</a:t>
            </a:r>
          </a:p>
          <a:p>
            <a:endParaRPr lang="en-US" altLang="zh-TW" dirty="0"/>
          </a:p>
          <a:p>
            <a:r>
              <a:rPr lang="en-US" altLang="zh-TW" dirty="0" smtClean="0"/>
              <a:t>https://github.com/sullo/nikto</a:t>
            </a:r>
            <a:endParaRPr lang="zh-TW" altLang="en-US" dirty="0"/>
          </a:p>
        </p:txBody>
      </p:sp>
      <p:sp>
        <p:nvSpPr>
          <p:cNvPr id="9" name="矩形 8"/>
          <p:cNvSpPr/>
          <p:nvPr/>
        </p:nvSpPr>
        <p:spPr>
          <a:xfrm>
            <a:off x="5931243" y="942639"/>
            <a:ext cx="4017959" cy="369332"/>
          </a:xfrm>
          <a:prstGeom prst="rect">
            <a:avLst/>
          </a:prstGeom>
        </p:spPr>
        <p:txBody>
          <a:bodyPr wrap="none">
            <a:spAutoFit/>
          </a:bodyPr>
          <a:lstStyle/>
          <a:p>
            <a:r>
              <a:rPr lang="en-US" altLang="zh-TW" dirty="0" smtClean="0"/>
              <a:t>https://www.qa-knowhow.com/?p=1651</a:t>
            </a:r>
            <a:endParaRPr lang="zh-TW" altLang="en-US" dirty="0"/>
          </a:p>
        </p:txBody>
      </p:sp>
      <p:sp>
        <p:nvSpPr>
          <p:cNvPr id="10" name="矩形 9"/>
          <p:cNvSpPr/>
          <p:nvPr/>
        </p:nvSpPr>
        <p:spPr>
          <a:xfrm>
            <a:off x="9059596" y="1529237"/>
            <a:ext cx="1458604" cy="646331"/>
          </a:xfrm>
          <a:prstGeom prst="rect">
            <a:avLst/>
          </a:prstGeom>
        </p:spPr>
        <p:txBody>
          <a:bodyPr wrap="none">
            <a:spAutoFit/>
          </a:bodyPr>
          <a:lstStyle/>
          <a:p>
            <a:r>
              <a:rPr lang="en-US" altLang="zh-TW" sz="3600" b="1" dirty="0" smtClean="0">
                <a:solidFill>
                  <a:srgbClr val="FF0000"/>
                </a:solidFill>
                <a:effectLst>
                  <a:outerShdw blurRad="38100" dist="38100" dir="2700000" algn="tl">
                    <a:srgbClr val="000000">
                      <a:alpha val="43137"/>
                    </a:srgbClr>
                  </a:outerShdw>
                </a:effectLst>
              </a:rPr>
              <a:t>Java</a:t>
            </a:r>
            <a:r>
              <a:rPr lang="zh-TW" altLang="en-US" sz="3600" b="1" dirty="0" smtClean="0">
                <a:solidFill>
                  <a:srgbClr val="FF0000"/>
                </a:solidFill>
                <a:effectLst>
                  <a:outerShdw blurRad="38100" dist="38100" dir="2700000" algn="tl">
                    <a:srgbClr val="000000">
                      <a:alpha val="43137"/>
                    </a:srgbClr>
                  </a:outerShdw>
                </a:effectLst>
              </a:rPr>
              <a:t>版</a:t>
            </a:r>
            <a:endParaRPr lang="zh-TW" altLang="en-US" sz="3600" b="1" dirty="0">
              <a:solidFill>
                <a:srgbClr val="FF0000"/>
              </a:solidFill>
              <a:effectLst>
                <a:outerShdw blurRad="38100" dist="38100" dir="2700000" algn="tl">
                  <a:srgbClr val="000000">
                    <a:alpha val="43137"/>
                  </a:srgbClr>
                </a:outerShdw>
              </a:effectLst>
            </a:endParaRPr>
          </a:p>
        </p:txBody>
      </p:sp>
      <p:sp>
        <p:nvSpPr>
          <p:cNvPr id="11" name="矩形 10"/>
          <p:cNvSpPr/>
          <p:nvPr/>
        </p:nvSpPr>
        <p:spPr>
          <a:xfrm>
            <a:off x="5931243" y="4728261"/>
            <a:ext cx="5249609" cy="1384995"/>
          </a:xfrm>
          <a:prstGeom prst="rect">
            <a:avLst/>
          </a:prstGeom>
          <a:solidFill>
            <a:schemeClr val="accent4">
              <a:lumMod val="20000"/>
              <a:lumOff val="80000"/>
            </a:schemeClr>
          </a:solidFill>
        </p:spPr>
        <p:txBody>
          <a:bodyPr wrap="square">
            <a:spAutoFit/>
          </a:bodyPr>
          <a:lstStyle/>
          <a:p>
            <a:r>
              <a:rPr lang="en-US" altLang="zh-TW" sz="1200" dirty="0" smtClean="0"/>
              <a:t>Ubuntu 16.04</a:t>
            </a:r>
            <a:r>
              <a:rPr lang="zh-TW" altLang="en-US" sz="1200" dirty="0" smtClean="0"/>
              <a:t>下安裝還是比較方便的</a:t>
            </a:r>
            <a:endParaRPr lang="en-US" altLang="zh-TW" sz="1200" dirty="0" smtClean="0"/>
          </a:p>
          <a:p>
            <a:r>
              <a:rPr lang="zh-TW" altLang="en-US" sz="1200" dirty="0" smtClean="0"/>
              <a:t>使用命令：</a:t>
            </a:r>
            <a:r>
              <a:rPr lang="en-US" altLang="zh-TW" sz="1200" dirty="0" smtClean="0"/>
              <a:t>apt-get install docker.io</a:t>
            </a:r>
          </a:p>
          <a:p>
            <a:r>
              <a:rPr lang="zh-TW" altLang="en-US" sz="1200" dirty="0" smtClean="0"/>
              <a:t>安裝成功之後，查看是否安裝成功：</a:t>
            </a:r>
            <a:r>
              <a:rPr lang="en-US" altLang="zh-TW" sz="1200" dirty="0" err="1" smtClean="0"/>
              <a:t>docker</a:t>
            </a:r>
            <a:r>
              <a:rPr lang="en-US" altLang="zh-TW" sz="1200" dirty="0" smtClean="0"/>
              <a:t> --version</a:t>
            </a:r>
          </a:p>
          <a:p>
            <a:r>
              <a:rPr lang="zh-TW" altLang="en-US" sz="1200" dirty="0" smtClean="0"/>
              <a:t>然後使用如下命令，下載容器： </a:t>
            </a:r>
            <a:r>
              <a:rPr lang="en-US" altLang="zh-TW" sz="1200" dirty="0" err="1" smtClean="0"/>
              <a:t>docker</a:t>
            </a:r>
            <a:r>
              <a:rPr lang="en-US" altLang="zh-TW" sz="1200" dirty="0" smtClean="0"/>
              <a:t> pull </a:t>
            </a:r>
            <a:r>
              <a:rPr lang="en-US" altLang="zh-TW" sz="1200" dirty="0" err="1" smtClean="0"/>
              <a:t>webgoat</a:t>
            </a:r>
            <a:r>
              <a:rPr lang="en-US" altLang="zh-TW" sz="1200" dirty="0" smtClean="0"/>
              <a:t>/webgoat-8.0</a:t>
            </a:r>
          </a:p>
          <a:p>
            <a:r>
              <a:rPr lang="zh-TW" altLang="en-US" sz="1200" dirty="0" smtClean="0"/>
              <a:t>下載完成之後如上圖所示，接下來查看一下，使用命令： </a:t>
            </a:r>
            <a:r>
              <a:rPr lang="en-US" altLang="zh-TW" sz="1200" dirty="0" err="1" smtClean="0"/>
              <a:t>docker</a:t>
            </a:r>
            <a:r>
              <a:rPr lang="en-US" altLang="zh-TW" sz="1200" dirty="0" smtClean="0"/>
              <a:t> images</a:t>
            </a:r>
            <a:endParaRPr lang="zh-TW" altLang="en-US" sz="1200" dirty="0" smtClean="0"/>
          </a:p>
          <a:p>
            <a:endParaRPr lang="zh-TW" altLang="en-US" sz="1200" dirty="0" smtClean="0"/>
          </a:p>
          <a:p>
            <a:r>
              <a:rPr lang="zh-TW" altLang="en-US" sz="1200" dirty="0" smtClean="0"/>
              <a:t>接下來運行它，使用命令：</a:t>
            </a:r>
            <a:r>
              <a:rPr lang="en-US" altLang="zh-TW" sz="1200" dirty="0" err="1" smtClean="0"/>
              <a:t>docker</a:t>
            </a:r>
            <a:r>
              <a:rPr lang="en-US" altLang="zh-TW" sz="1200" dirty="0" smtClean="0"/>
              <a:t> run -p 8080:8080 -t </a:t>
            </a:r>
            <a:r>
              <a:rPr lang="en-US" altLang="zh-TW" sz="1200" dirty="0" err="1" smtClean="0"/>
              <a:t>webgoat</a:t>
            </a:r>
            <a:r>
              <a:rPr lang="en-US" altLang="zh-TW" sz="1200" dirty="0" smtClean="0"/>
              <a:t>/webgoat-8.0</a:t>
            </a:r>
            <a:endParaRPr lang="en-US" altLang="zh-TW" sz="1200" dirty="0"/>
          </a:p>
        </p:txBody>
      </p:sp>
      <p:sp>
        <p:nvSpPr>
          <p:cNvPr id="12" name="矩形 11"/>
          <p:cNvSpPr/>
          <p:nvPr/>
        </p:nvSpPr>
        <p:spPr>
          <a:xfrm>
            <a:off x="5923035" y="6269516"/>
            <a:ext cx="4026167" cy="369332"/>
          </a:xfrm>
          <a:prstGeom prst="rect">
            <a:avLst/>
          </a:prstGeom>
        </p:spPr>
        <p:txBody>
          <a:bodyPr wrap="none">
            <a:spAutoFit/>
          </a:bodyPr>
          <a:lstStyle/>
          <a:p>
            <a:r>
              <a:rPr lang="en-US" altLang="zh-TW" dirty="0" smtClean="0"/>
              <a:t>https://zhuanlan.zhihu.com/p/31777509</a:t>
            </a:r>
            <a:endParaRPr lang="zh-TW" altLang="en-US" dirty="0"/>
          </a:p>
        </p:txBody>
      </p:sp>
      <p:pic>
        <p:nvPicPr>
          <p:cNvPr id="5122" name="Picture 2" descr="https://i0.wp.com/gbhackers.com/wp-content/uploads/2017/06/w3af_GBHackers-1-copy.jpg?resize=680%2C458&amp;ss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16" y="189086"/>
            <a:ext cx="2949361" cy="198648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751616" y="1836698"/>
            <a:ext cx="4670830" cy="369332"/>
          </a:xfrm>
          <a:prstGeom prst="rect">
            <a:avLst/>
          </a:prstGeom>
        </p:spPr>
        <p:txBody>
          <a:bodyPr wrap="none">
            <a:spAutoFit/>
          </a:bodyPr>
          <a:lstStyle/>
          <a:p>
            <a:r>
              <a:rPr lang="en-US" altLang="zh-TW" dirty="0" smtClean="0"/>
              <a:t>https://gbhackers.com/scanning-owasp-top-10/</a:t>
            </a:r>
            <a:endParaRPr lang="zh-TW" altLang="en-US" dirty="0"/>
          </a:p>
        </p:txBody>
      </p:sp>
    </p:spTree>
    <p:extLst>
      <p:ext uri="{BB962C8B-B14F-4D97-AF65-F5344CB8AC3E}">
        <p14:creationId xmlns:p14="http://schemas.microsoft.com/office/powerpoint/2010/main" val="618073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74300" y="574346"/>
            <a:ext cx="6444049" cy="1325563"/>
          </a:xfrm>
        </p:spPr>
        <p:txBody>
          <a:bodyPr/>
          <a:lstStyle/>
          <a:p>
            <a:r>
              <a:rPr lang="en-US" altLang="zh-TW" dirty="0" smtClean="0"/>
              <a:t>LINUX</a:t>
            </a:r>
            <a:r>
              <a:rPr lang="zh-TW" altLang="en-US" dirty="0" smtClean="0"/>
              <a:t>及</a:t>
            </a:r>
            <a:r>
              <a:rPr lang="en-US" altLang="zh-TW" dirty="0" smtClean="0"/>
              <a:t>LINUX</a:t>
            </a:r>
            <a:r>
              <a:rPr lang="zh-TW" altLang="en-US" dirty="0" smtClean="0"/>
              <a:t>伺服器安全</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5727099" y="2774832"/>
            <a:ext cx="6191250" cy="1905000"/>
          </a:xfrm>
          <a:prstGeom prst="rect">
            <a:avLst/>
          </a:prstGeom>
        </p:spPr>
      </p:pic>
      <p:sp>
        <p:nvSpPr>
          <p:cNvPr id="5" name="矩形 4"/>
          <p:cNvSpPr/>
          <p:nvPr/>
        </p:nvSpPr>
        <p:spPr>
          <a:xfrm>
            <a:off x="5858754" y="2366425"/>
            <a:ext cx="2484526" cy="369332"/>
          </a:xfrm>
          <a:prstGeom prst="rect">
            <a:avLst/>
          </a:prstGeom>
        </p:spPr>
        <p:txBody>
          <a:bodyPr wrap="none">
            <a:spAutoFit/>
          </a:bodyPr>
          <a:lstStyle/>
          <a:p>
            <a:r>
              <a:rPr lang="en-US" altLang="zh-TW" dirty="0" smtClean="0"/>
              <a:t>Rapid7 Metasploitable-2</a:t>
            </a:r>
            <a:endParaRPr lang="zh-TW" altLang="en-US" dirty="0"/>
          </a:p>
        </p:txBody>
      </p:sp>
      <p:sp>
        <p:nvSpPr>
          <p:cNvPr id="6" name="矩形 5"/>
          <p:cNvSpPr/>
          <p:nvPr/>
        </p:nvSpPr>
        <p:spPr>
          <a:xfrm>
            <a:off x="5858754" y="4684582"/>
            <a:ext cx="5689314" cy="369332"/>
          </a:xfrm>
          <a:prstGeom prst="rect">
            <a:avLst/>
          </a:prstGeom>
        </p:spPr>
        <p:txBody>
          <a:bodyPr wrap="none">
            <a:spAutoFit/>
          </a:bodyPr>
          <a:lstStyle/>
          <a:p>
            <a:r>
              <a:rPr lang="en-US" altLang="zh-TW" smtClean="0"/>
              <a:t>https://metasploit.help.rapid7.com/docs/metasploitable-2</a:t>
            </a:r>
            <a:endParaRPr lang="zh-TW" altLang="en-US" dirty="0"/>
          </a:p>
        </p:txBody>
      </p:sp>
      <p:sp>
        <p:nvSpPr>
          <p:cNvPr id="7" name="矩形 6"/>
          <p:cNvSpPr/>
          <p:nvPr/>
        </p:nvSpPr>
        <p:spPr>
          <a:xfrm>
            <a:off x="5858754" y="5272386"/>
            <a:ext cx="6096000" cy="646331"/>
          </a:xfrm>
          <a:prstGeom prst="rect">
            <a:avLst/>
          </a:prstGeom>
        </p:spPr>
        <p:txBody>
          <a:bodyPr>
            <a:spAutoFit/>
          </a:bodyPr>
          <a:lstStyle/>
          <a:p>
            <a:r>
              <a:rPr lang="en-US" altLang="zh-TW" dirty="0" smtClean="0"/>
              <a:t>https://metasploit.help.rapid7.com/docs/metasploitable-2-exploitability-guide</a:t>
            </a:r>
            <a:endParaRPr lang="zh-TW" altLang="en-US" dirty="0"/>
          </a:p>
        </p:txBody>
      </p:sp>
      <p:sp>
        <p:nvSpPr>
          <p:cNvPr id="8" name="矩形 7"/>
          <p:cNvSpPr/>
          <p:nvPr/>
        </p:nvSpPr>
        <p:spPr>
          <a:xfrm>
            <a:off x="319312" y="4153229"/>
            <a:ext cx="4386457" cy="369332"/>
          </a:xfrm>
          <a:prstGeom prst="rect">
            <a:avLst/>
          </a:prstGeom>
        </p:spPr>
        <p:txBody>
          <a:bodyPr wrap="none">
            <a:spAutoFit/>
          </a:bodyPr>
          <a:lstStyle/>
          <a:p>
            <a:r>
              <a:rPr lang="en-US" altLang="zh-TW" dirty="0" smtClean="0"/>
              <a:t>https://www.rapid7.com/products/nexpose/</a:t>
            </a:r>
            <a:endParaRPr lang="zh-TW" altLang="en-US" dirty="0"/>
          </a:p>
        </p:txBody>
      </p:sp>
      <p:pic>
        <p:nvPicPr>
          <p:cNvPr id="9" name="圖片 8"/>
          <p:cNvPicPr>
            <a:picLocks noChangeAspect="1"/>
          </p:cNvPicPr>
          <p:nvPr/>
        </p:nvPicPr>
        <p:blipFill>
          <a:blip r:embed="rId3"/>
          <a:stretch>
            <a:fillRect/>
          </a:stretch>
        </p:blipFill>
        <p:spPr>
          <a:xfrm>
            <a:off x="493326" y="4655288"/>
            <a:ext cx="2061519" cy="2061519"/>
          </a:xfrm>
          <a:prstGeom prst="rect">
            <a:avLst/>
          </a:prstGeom>
        </p:spPr>
      </p:pic>
      <p:pic>
        <p:nvPicPr>
          <p:cNvPr id="3074" name="Picture 2" descr="ãNEXPOSE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26" y="3303048"/>
            <a:ext cx="3040706" cy="85179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p:cNvCxnSpPr>
            <a:stCxn id="3074" idx="3"/>
          </p:cNvCxnSpPr>
          <p:nvPr/>
        </p:nvCxnSpPr>
        <p:spPr>
          <a:xfrm flipV="1">
            <a:off x="3534032" y="3727332"/>
            <a:ext cx="2100649" cy="1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ãRetina Network Security Scanner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045" y="328482"/>
            <a:ext cx="2533267" cy="260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8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7134" y="108340"/>
            <a:ext cx="7877432" cy="877782"/>
          </a:xfrm>
        </p:spPr>
        <p:txBody>
          <a:bodyPr/>
          <a:lstStyle/>
          <a:p>
            <a:r>
              <a:rPr lang="en-US" altLang="zh-TW" dirty="0" smtClean="0"/>
              <a:t>Windows</a:t>
            </a:r>
            <a:r>
              <a:rPr lang="zh-TW" altLang="en-US" dirty="0" smtClean="0"/>
              <a:t>及</a:t>
            </a:r>
            <a:r>
              <a:rPr lang="en-US" altLang="zh-TW" dirty="0" smtClean="0"/>
              <a:t>Windows</a:t>
            </a:r>
            <a:r>
              <a:rPr lang="zh-TW" altLang="en-US" dirty="0" smtClean="0"/>
              <a:t>伺服器安全</a:t>
            </a:r>
            <a:endParaRPr lang="zh-TW" altLang="en-US" dirty="0"/>
          </a:p>
        </p:txBody>
      </p:sp>
      <p:sp>
        <p:nvSpPr>
          <p:cNvPr id="4" name="矩形 3"/>
          <p:cNvSpPr/>
          <p:nvPr/>
        </p:nvSpPr>
        <p:spPr>
          <a:xfrm>
            <a:off x="7133967" y="4710284"/>
            <a:ext cx="2902398" cy="584775"/>
          </a:xfrm>
          <a:prstGeom prst="rect">
            <a:avLst/>
          </a:prstGeom>
        </p:spPr>
        <p:txBody>
          <a:bodyPr wrap="none">
            <a:spAutoFit/>
          </a:bodyPr>
          <a:lstStyle/>
          <a:p>
            <a:r>
              <a:rPr lang="en-US" altLang="zh-TW" sz="3200" dirty="0" smtClean="0"/>
              <a:t>Metasploitable3</a:t>
            </a:r>
            <a:endParaRPr lang="zh-TW" altLang="en-US" sz="3200" dirty="0"/>
          </a:p>
        </p:txBody>
      </p:sp>
      <p:sp>
        <p:nvSpPr>
          <p:cNvPr id="5" name="矩形 4"/>
          <p:cNvSpPr/>
          <p:nvPr/>
        </p:nvSpPr>
        <p:spPr>
          <a:xfrm>
            <a:off x="6066097" y="5192788"/>
            <a:ext cx="5606022" cy="461665"/>
          </a:xfrm>
          <a:prstGeom prst="rect">
            <a:avLst/>
          </a:prstGeom>
        </p:spPr>
        <p:txBody>
          <a:bodyPr wrap="none">
            <a:spAutoFit/>
          </a:bodyPr>
          <a:lstStyle/>
          <a:p>
            <a:r>
              <a:rPr lang="en-US" altLang="zh-TW" sz="2400" dirty="0" smtClean="0"/>
              <a:t>https://github.com/rapid7/metasploitable3</a:t>
            </a:r>
            <a:endParaRPr lang="zh-TW" altLang="en-US" sz="2400" dirty="0"/>
          </a:p>
        </p:txBody>
      </p:sp>
      <p:pic>
        <p:nvPicPr>
          <p:cNvPr id="6146" name="Picture 2" descr="ãRapid7 Metasploitable-3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967" y="1934220"/>
            <a:ext cx="3641125" cy="277606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3"/>
          <a:stretch>
            <a:fillRect/>
          </a:stretch>
        </p:blipFill>
        <p:spPr>
          <a:xfrm>
            <a:off x="701247" y="4415482"/>
            <a:ext cx="3621310" cy="2196928"/>
          </a:xfrm>
          <a:prstGeom prst="rect">
            <a:avLst/>
          </a:prstGeom>
        </p:spPr>
      </p:pic>
      <p:pic>
        <p:nvPicPr>
          <p:cNvPr id="6148" name="Picture 4" descr="ç¸éå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26" y="2385946"/>
            <a:ext cx="3063349" cy="15270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8" name="直線單箭頭接點 7"/>
          <p:cNvCxnSpPr/>
          <p:nvPr/>
        </p:nvCxnSpPr>
        <p:spPr>
          <a:xfrm>
            <a:off x="4053015" y="3237157"/>
            <a:ext cx="2734963" cy="247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152" name="Picture 8" descr="ãnessusãçåçæå°çµ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242" y="986122"/>
            <a:ext cx="4331320" cy="117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69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4476" y="559124"/>
            <a:ext cx="2583721" cy="646331"/>
          </a:xfrm>
          <a:prstGeom prst="rect">
            <a:avLst/>
          </a:prstGeom>
        </p:spPr>
        <p:txBody>
          <a:bodyPr wrap="none">
            <a:spAutoFit/>
          </a:bodyPr>
          <a:lstStyle/>
          <a:p>
            <a:r>
              <a:rPr lang="en-US" altLang="zh-TW" sz="3600" dirty="0" err="1" smtClean="0"/>
              <a:t>Fuxi</a:t>
            </a:r>
            <a:r>
              <a:rPr lang="en-US" altLang="zh-TW" sz="3600" dirty="0" smtClean="0"/>
              <a:t>-Scanner</a:t>
            </a:r>
            <a:endParaRPr lang="zh-TW" altLang="en-US" sz="3600" dirty="0"/>
          </a:p>
        </p:txBody>
      </p:sp>
      <p:sp>
        <p:nvSpPr>
          <p:cNvPr id="5" name="矩形 4"/>
          <p:cNvSpPr/>
          <p:nvPr/>
        </p:nvSpPr>
        <p:spPr>
          <a:xfrm>
            <a:off x="730394" y="1205455"/>
            <a:ext cx="4222759" cy="369332"/>
          </a:xfrm>
          <a:prstGeom prst="rect">
            <a:avLst/>
          </a:prstGeom>
        </p:spPr>
        <p:txBody>
          <a:bodyPr wrap="none">
            <a:spAutoFit/>
          </a:bodyPr>
          <a:lstStyle/>
          <a:p>
            <a:r>
              <a:rPr lang="en-US" altLang="zh-TW" dirty="0" smtClean="0"/>
              <a:t>https://github.com/jeffzh3ng/Fuxi-Scanner</a:t>
            </a:r>
            <a:endParaRPr lang="zh-TW" altLang="en-US" dirty="0"/>
          </a:p>
        </p:txBody>
      </p:sp>
      <p:cxnSp>
        <p:nvCxnSpPr>
          <p:cNvPr id="7" name="直線單箭頭接點 6"/>
          <p:cNvCxnSpPr/>
          <p:nvPr/>
        </p:nvCxnSpPr>
        <p:spPr>
          <a:xfrm>
            <a:off x="2998573" y="2949661"/>
            <a:ext cx="36164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9007" y="230754"/>
            <a:ext cx="2494657" cy="369332"/>
          </a:xfrm>
          <a:prstGeom prst="rect">
            <a:avLst/>
          </a:prstGeom>
        </p:spPr>
        <p:txBody>
          <a:bodyPr wrap="none">
            <a:spAutoFit/>
          </a:bodyPr>
          <a:lstStyle/>
          <a:p>
            <a:r>
              <a:rPr lang="en-US" altLang="zh-TW" dirty="0" smtClean="0"/>
              <a:t>https://fuxi-scanner.com</a:t>
            </a:r>
            <a:endParaRPr lang="zh-TW" altLang="en-US" dirty="0"/>
          </a:p>
        </p:txBody>
      </p:sp>
      <p:pic>
        <p:nvPicPr>
          <p:cNvPr id="12" name="圖片 11"/>
          <p:cNvPicPr>
            <a:picLocks noChangeAspect="1"/>
          </p:cNvPicPr>
          <p:nvPr/>
        </p:nvPicPr>
        <p:blipFill rotWithShape="1">
          <a:blip r:embed="rId2"/>
          <a:srcRect t="23495" b="27173"/>
          <a:stretch/>
        </p:blipFill>
        <p:spPr>
          <a:xfrm>
            <a:off x="262627" y="1730721"/>
            <a:ext cx="4333875" cy="1301578"/>
          </a:xfrm>
          <a:prstGeom prst="rect">
            <a:avLst/>
          </a:prstGeom>
        </p:spPr>
      </p:pic>
      <p:sp>
        <p:nvSpPr>
          <p:cNvPr id="13" name="矩形 12"/>
          <p:cNvSpPr/>
          <p:nvPr/>
        </p:nvSpPr>
        <p:spPr>
          <a:xfrm>
            <a:off x="6928021" y="4337693"/>
            <a:ext cx="2902398" cy="584775"/>
          </a:xfrm>
          <a:prstGeom prst="rect">
            <a:avLst/>
          </a:prstGeom>
        </p:spPr>
        <p:txBody>
          <a:bodyPr wrap="none">
            <a:spAutoFit/>
          </a:bodyPr>
          <a:lstStyle/>
          <a:p>
            <a:r>
              <a:rPr lang="en-US" altLang="zh-TW" sz="3200" dirty="0" smtClean="0"/>
              <a:t>Metasploitable3</a:t>
            </a:r>
            <a:endParaRPr lang="zh-TW" altLang="en-US" sz="3200" dirty="0"/>
          </a:p>
        </p:txBody>
      </p:sp>
      <p:sp>
        <p:nvSpPr>
          <p:cNvPr id="14" name="矩形 13"/>
          <p:cNvSpPr/>
          <p:nvPr/>
        </p:nvSpPr>
        <p:spPr>
          <a:xfrm>
            <a:off x="5860151" y="4820197"/>
            <a:ext cx="5606022" cy="461665"/>
          </a:xfrm>
          <a:prstGeom prst="rect">
            <a:avLst/>
          </a:prstGeom>
        </p:spPr>
        <p:txBody>
          <a:bodyPr wrap="none">
            <a:spAutoFit/>
          </a:bodyPr>
          <a:lstStyle/>
          <a:p>
            <a:r>
              <a:rPr lang="en-US" altLang="zh-TW" sz="2400" dirty="0" smtClean="0"/>
              <a:t>https://github.com/rapid7/metasploitable3</a:t>
            </a:r>
            <a:endParaRPr lang="zh-TW" altLang="en-US" sz="2400" dirty="0"/>
          </a:p>
        </p:txBody>
      </p:sp>
      <p:pic>
        <p:nvPicPr>
          <p:cNvPr id="15" name="Picture 2" descr="ãRapid7 Metasploitable-3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021" y="1561629"/>
            <a:ext cx="3641125" cy="2776064"/>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GFI LanGuard Network Security Scann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7" name="圖片 16"/>
          <p:cNvPicPr>
            <a:picLocks noChangeAspect="1"/>
          </p:cNvPicPr>
          <p:nvPr/>
        </p:nvPicPr>
        <p:blipFill>
          <a:blip r:embed="rId4"/>
          <a:stretch>
            <a:fillRect/>
          </a:stretch>
        </p:blipFill>
        <p:spPr>
          <a:xfrm>
            <a:off x="843994" y="2837906"/>
            <a:ext cx="2574709" cy="3894879"/>
          </a:xfrm>
          <a:prstGeom prst="rect">
            <a:avLst/>
          </a:prstGeom>
        </p:spPr>
      </p:pic>
    </p:spTree>
    <p:extLst>
      <p:ext uri="{BB962C8B-B14F-4D97-AF65-F5344CB8AC3E}">
        <p14:creationId xmlns:p14="http://schemas.microsoft.com/office/powerpoint/2010/main" val="103364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網路攻防測試</a:t>
            </a:r>
            <a:endParaRPr lang="en-US" altLang="zh-TW" sz="6000" dirty="0" smtClean="0"/>
          </a:p>
          <a:p>
            <a:pPr algn="ctr"/>
            <a:r>
              <a:rPr lang="en-US" altLang="zh-TW" sz="6000" dirty="0" smtClean="0"/>
              <a:t>Firewall</a:t>
            </a:r>
            <a:r>
              <a:rPr lang="zh-TW" altLang="en-US" sz="6000" dirty="0" smtClean="0"/>
              <a:t>實戰</a:t>
            </a:r>
            <a:endParaRPr lang="zh-TW" altLang="en-US" sz="6000" dirty="0"/>
          </a:p>
        </p:txBody>
      </p:sp>
    </p:spTree>
    <p:extLst>
      <p:ext uri="{BB962C8B-B14F-4D97-AF65-F5344CB8AC3E}">
        <p14:creationId xmlns:p14="http://schemas.microsoft.com/office/powerpoint/2010/main" val="94924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2" y="2226148"/>
            <a:ext cx="2504302" cy="121096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t>防火牆</a:t>
            </a:r>
            <a:endParaRPr lang="en-US" altLang="zh-TW" sz="4000" dirty="0" smtClean="0"/>
          </a:p>
          <a:p>
            <a:pPr algn="ctr"/>
            <a:r>
              <a:rPr lang="en-US" altLang="zh-TW" sz="4000" dirty="0" smtClean="0"/>
              <a:t>firewall</a:t>
            </a:r>
            <a:endParaRPr lang="zh-TW" altLang="en-US" sz="4000" dirty="0"/>
          </a:p>
        </p:txBody>
      </p:sp>
      <p:sp>
        <p:nvSpPr>
          <p:cNvPr id="5" name="矩形 4"/>
          <p:cNvSpPr/>
          <p:nvPr/>
        </p:nvSpPr>
        <p:spPr>
          <a:xfrm>
            <a:off x="4172466" y="2020202"/>
            <a:ext cx="2504302" cy="183703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Linux</a:t>
            </a:r>
          </a:p>
          <a:p>
            <a:pPr algn="ctr"/>
            <a:r>
              <a:rPr lang="zh-TW" altLang="en-US" sz="4000" dirty="0" smtClean="0"/>
              <a:t>防火牆</a:t>
            </a:r>
            <a:endParaRPr lang="en-US" altLang="zh-TW" sz="4000" dirty="0" smtClean="0"/>
          </a:p>
          <a:p>
            <a:pPr fontAlgn="base"/>
            <a:r>
              <a:rPr lang="en-US" altLang="zh-TW" sz="3200" b="1" dirty="0" err="1" smtClean="0"/>
              <a:t>Ufw</a:t>
            </a:r>
            <a:r>
              <a:rPr lang="en-US" altLang="zh-TW" sz="3200" b="1" dirty="0" smtClean="0"/>
              <a:t>/</a:t>
            </a:r>
            <a:r>
              <a:rPr lang="en-US" altLang="zh-TW" sz="3200" b="1" dirty="0" err="1" smtClean="0"/>
              <a:t>Iptables</a:t>
            </a:r>
            <a:endParaRPr lang="en-US" altLang="zh-TW" sz="3200" b="1" dirty="0"/>
          </a:p>
        </p:txBody>
      </p:sp>
      <p:sp>
        <p:nvSpPr>
          <p:cNvPr id="6" name="矩形 5"/>
          <p:cNvSpPr/>
          <p:nvPr/>
        </p:nvSpPr>
        <p:spPr>
          <a:xfrm>
            <a:off x="4094205" y="1083369"/>
            <a:ext cx="1107996" cy="923330"/>
          </a:xfrm>
          <a:prstGeom prst="rect">
            <a:avLst/>
          </a:prstGeom>
        </p:spPr>
        <p:txBody>
          <a:bodyPr wrap="none">
            <a:spAutoFit/>
          </a:bodyPr>
          <a:lstStyle/>
          <a:p>
            <a:r>
              <a:rPr lang="zh-TW" altLang="en-US" dirty="0" smtClean="0"/>
              <a:t>防火牆</a:t>
            </a:r>
            <a:endParaRPr lang="en-US" altLang="zh-TW" dirty="0"/>
          </a:p>
          <a:p>
            <a:r>
              <a:rPr lang="zh-TW" altLang="en-US" dirty="0" smtClean="0"/>
              <a:t>頻寬管理</a:t>
            </a:r>
            <a:endParaRPr lang="en-US" altLang="zh-TW" dirty="0"/>
          </a:p>
          <a:p>
            <a:r>
              <a:rPr lang="zh-TW" altLang="en-US" dirty="0" smtClean="0"/>
              <a:t>連線管制</a:t>
            </a:r>
            <a:endParaRPr lang="zh-TW" altLang="en-US" dirty="0"/>
          </a:p>
        </p:txBody>
      </p:sp>
      <p:pic>
        <p:nvPicPr>
          <p:cNvPr id="10242" name="Picture 2" descr="ãPFSENSE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2466" y="5461332"/>
            <a:ext cx="3005911" cy="88409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449310" y="90615"/>
            <a:ext cx="2504302" cy="1408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err="1" smtClean="0"/>
              <a:t>Netfilter</a:t>
            </a:r>
            <a:endParaRPr lang="en-US" altLang="zh-TW" sz="4000" dirty="0" smtClean="0"/>
          </a:p>
          <a:p>
            <a:pPr algn="ctr"/>
            <a:r>
              <a:rPr lang="zh-TW" altLang="en-US" sz="4000" b="1" dirty="0" smtClean="0"/>
              <a:t>原理</a:t>
            </a:r>
            <a:endParaRPr lang="en-US" altLang="zh-TW" sz="4000" b="1" dirty="0"/>
          </a:p>
        </p:txBody>
      </p:sp>
      <p:cxnSp>
        <p:nvCxnSpPr>
          <p:cNvPr id="9" name="直線單箭頭接點 8"/>
          <p:cNvCxnSpPr/>
          <p:nvPr/>
        </p:nvCxnSpPr>
        <p:spPr>
          <a:xfrm>
            <a:off x="6676768" y="2831629"/>
            <a:ext cx="154459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420477" y="2028851"/>
            <a:ext cx="3063069"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防火牆</a:t>
            </a:r>
            <a:r>
              <a:rPr lang="zh-TW" altLang="en-US" sz="2800" dirty="0"/>
              <a:t>攻</a:t>
            </a:r>
            <a:r>
              <a:rPr lang="zh-TW" altLang="en-US" sz="2800" dirty="0" smtClean="0"/>
              <a:t>防實務１</a:t>
            </a:r>
            <a:r>
              <a:rPr lang="en-US" altLang="zh-TW" sz="2800" dirty="0"/>
              <a:t>:</a:t>
            </a:r>
            <a:endParaRPr lang="en-US" altLang="zh-TW" sz="2800" dirty="0" smtClean="0"/>
          </a:p>
          <a:p>
            <a:pPr fontAlgn="base"/>
            <a:r>
              <a:rPr lang="zh-TW" altLang="en-US" sz="2800" b="1" dirty="0" smtClean="0"/>
              <a:t>禁止敵國的</a:t>
            </a:r>
            <a:r>
              <a:rPr lang="en-US" altLang="zh-TW" sz="2800" b="1" dirty="0" smtClean="0"/>
              <a:t>IP</a:t>
            </a:r>
            <a:r>
              <a:rPr lang="zh-TW" altLang="en-US" sz="2800" b="1" dirty="0" smtClean="0"/>
              <a:t>存取</a:t>
            </a:r>
            <a:endParaRPr lang="en-US" altLang="zh-TW" sz="2800" b="1" dirty="0" smtClean="0"/>
          </a:p>
        </p:txBody>
      </p:sp>
      <p:sp>
        <p:nvSpPr>
          <p:cNvPr id="12" name="矩形 11"/>
          <p:cNvSpPr/>
          <p:nvPr/>
        </p:nvSpPr>
        <p:spPr>
          <a:xfrm>
            <a:off x="8420477" y="3243521"/>
            <a:ext cx="3063069"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防火牆</a:t>
            </a:r>
            <a:r>
              <a:rPr lang="zh-TW" altLang="en-US" sz="2800" dirty="0"/>
              <a:t>攻</a:t>
            </a:r>
            <a:r>
              <a:rPr lang="zh-TW" altLang="en-US" sz="2800" dirty="0" smtClean="0"/>
              <a:t>防實務</a:t>
            </a:r>
            <a:r>
              <a:rPr lang="en-US" altLang="zh-TW" sz="2800" dirty="0" smtClean="0"/>
              <a:t>2:</a:t>
            </a:r>
          </a:p>
          <a:p>
            <a:pPr fontAlgn="base"/>
            <a:r>
              <a:rPr lang="zh-TW" altLang="en-US" sz="2800" b="1" dirty="0" smtClean="0"/>
              <a:t>禁止</a:t>
            </a:r>
            <a:r>
              <a:rPr lang="en-US" altLang="zh-TW" sz="2800" b="1" dirty="0" smtClean="0"/>
              <a:t>IP scan</a:t>
            </a:r>
          </a:p>
        </p:txBody>
      </p:sp>
      <p:cxnSp>
        <p:nvCxnSpPr>
          <p:cNvPr id="13" name="直線單箭頭接點 12"/>
          <p:cNvCxnSpPr/>
          <p:nvPr/>
        </p:nvCxnSpPr>
        <p:spPr>
          <a:xfrm>
            <a:off x="3113904" y="2817085"/>
            <a:ext cx="980301" cy="145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flipV="1">
            <a:off x="9710402" y="1477133"/>
            <a:ext cx="1" cy="5295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420476" y="4452402"/>
            <a:ext cx="3063069"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防火牆</a:t>
            </a:r>
            <a:r>
              <a:rPr lang="zh-TW" altLang="en-US" sz="2800" dirty="0"/>
              <a:t>攻</a:t>
            </a:r>
            <a:r>
              <a:rPr lang="zh-TW" altLang="en-US" sz="2800" dirty="0" smtClean="0"/>
              <a:t>防實務</a:t>
            </a:r>
            <a:r>
              <a:rPr lang="en-US" altLang="zh-TW" sz="2800" dirty="0" smtClean="0"/>
              <a:t>3:</a:t>
            </a:r>
          </a:p>
          <a:p>
            <a:pPr fontAlgn="base"/>
            <a:r>
              <a:rPr lang="zh-TW" altLang="en-US" sz="2800" b="1" dirty="0" smtClean="0"/>
              <a:t>禁止</a:t>
            </a:r>
            <a:r>
              <a:rPr lang="en-US" altLang="zh-TW" sz="2800" b="1" dirty="0" smtClean="0"/>
              <a:t>DDoS</a:t>
            </a:r>
          </a:p>
        </p:txBody>
      </p:sp>
      <p:sp>
        <p:nvSpPr>
          <p:cNvPr id="21" name="矩形 20"/>
          <p:cNvSpPr/>
          <p:nvPr/>
        </p:nvSpPr>
        <p:spPr>
          <a:xfrm>
            <a:off x="4172466" y="4201298"/>
            <a:ext cx="2504302" cy="110064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Linux</a:t>
            </a:r>
          </a:p>
          <a:p>
            <a:pPr fontAlgn="base"/>
            <a:r>
              <a:rPr lang="en-US" altLang="zh-TW" sz="3200" b="1" dirty="0" smtClean="0"/>
              <a:t>      </a:t>
            </a:r>
            <a:r>
              <a:rPr lang="en-US" altLang="zh-TW" sz="3200" b="1" dirty="0" err="1" smtClean="0"/>
              <a:t>nftables</a:t>
            </a:r>
            <a:endParaRPr lang="en-US" altLang="zh-TW" sz="3200" b="1" dirty="0"/>
          </a:p>
        </p:txBody>
      </p:sp>
      <p:sp>
        <p:nvSpPr>
          <p:cNvPr id="19" name="矩形 18"/>
          <p:cNvSpPr/>
          <p:nvPr/>
        </p:nvSpPr>
        <p:spPr>
          <a:xfrm>
            <a:off x="243023" y="6345424"/>
            <a:ext cx="4405180" cy="369332"/>
          </a:xfrm>
          <a:prstGeom prst="rect">
            <a:avLst/>
          </a:prstGeom>
        </p:spPr>
        <p:txBody>
          <a:bodyPr wrap="none">
            <a:spAutoFit/>
          </a:bodyPr>
          <a:lstStyle/>
          <a:p>
            <a:r>
              <a:rPr lang="en-US" altLang="zh-TW" dirty="0" smtClean="0"/>
              <a:t>https://player.slideplayer.com/16/5119288/#</a:t>
            </a:r>
            <a:endParaRPr lang="zh-TW" altLang="en-US" dirty="0"/>
          </a:p>
        </p:txBody>
      </p:sp>
    </p:spTree>
    <p:extLst>
      <p:ext uri="{BB962C8B-B14F-4D97-AF65-F5344CB8AC3E}">
        <p14:creationId xmlns:p14="http://schemas.microsoft.com/office/powerpoint/2010/main" val="3613432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4752" y="2774778"/>
            <a:ext cx="2392450" cy="1446550"/>
          </a:xfrm>
          <a:prstGeom prst="rect">
            <a:avLst/>
          </a:prstGeom>
          <a:solidFill>
            <a:schemeClr val="accent6">
              <a:lumMod val="20000"/>
              <a:lumOff val="80000"/>
            </a:schemeClr>
          </a:solidFill>
        </p:spPr>
        <p:txBody>
          <a:bodyPr wrap="none">
            <a:spAutoFit/>
          </a:bodyPr>
          <a:lstStyle/>
          <a:p>
            <a:r>
              <a:rPr lang="en-US" altLang="zh-TW" sz="4400" dirty="0" err="1" smtClean="0"/>
              <a:t>Firewalld</a:t>
            </a:r>
            <a:endParaRPr lang="en-US" altLang="zh-TW" sz="4400" dirty="0" smtClean="0"/>
          </a:p>
          <a:p>
            <a:r>
              <a:rPr lang="en-US" altLang="zh-TW" sz="4400" dirty="0" smtClean="0"/>
              <a:t>/Centos 7</a:t>
            </a:r>
            <a:endParaRPr lang="zh-TW" altLang="en-US" sz="4400" dirty="0"/>
          </a:p>
        </p:txBody>
      </p:sp>
      <p:sp>
        <p:nvSpPr>
          <p:cNvPr id="5" name="矩形 4"/>
          <p:cNvSpPr/>
          <p:nvPr/>
        </p:nvSpPr>
        <p:spPr>
          <a:xfrm>
            <a:off x="622649" y="2025135"/>
            <a:ext cx="1784206" cy="461665"/>
          </a:xfrm>
          <a:prstGeom prst="rect">
            <a:avLst/>
          </a:prstGeom>
        </p:spPr>
        <p:txBody>
          <a:bodyPr wrap="none">
            <a:spAutoFit/>
          </a:bodyPr>
          <a:lstStyle/>
          <a:p>
            <a:r>
              <a:rPr lang="en-US" altLang="zh-TW" sz="2400" b="1" dirty="0" smtClean="0">
                <a:effectLst>
                  <a:outerShdw blurRad="38100" dist="38100" dir="2700000" algn="tl">
                    <a:srgbClr val="000000">
                      <a:alpha val="43137"/>
                    </a:srgbClr>
                  </a:outerShdw>
                </a:effectLst>
              </a:rPr>
              <a:t>firewall-</a:t>
            </a:r>
            <a:r>
              <a:rPr lang="en-US" altLang="zh-TW" sz="2400" b="1" dirty="0" err="1" smtClean="0">
                <a:effectLst>
                  <a:outerShdw blurRad="38100" dist="38100" dir="2700000" algn="tl">
                    <a:srgbClr val="000000">
                      <a:alpha val="43137"/>
                    </a:srgbClr>
                  </a:outerShdw>
                </a:effectLst>
              </a:rPr>
              <a:t>cmd</a:t>
            </a:r>
            <a:endParaRPr lang="zh-TW" altLang="en-US" sz="2400" b="1" dirty="0">
              <a:effectLst>
                <a:outerShdw blurRad="38100" dist="38100" dir="2700000" algn="tl">
                  <a:srgbClr val="000000">
                    <a:alpha val="43137"/>
                  </a:srgbClr>
                </a:outerShdw>
              </a:effectLst>
            </a:endParaRPr>
          </a:p>
        </p:txBody>
      </p:sp>
      <p:sp>
        <p:nvSpPr>
          <p:cNvPr id="6" name="矩形 5"/>
          <p:cNvSpPr/>
          <p:nvPr/>
        </p:nvSpPr>
        <p:spPr>
          <a:xfrm>
            <a:off x="0" y="1710019"/>
            <a:ext cx="6142964" cy="369332"/>
          </a:xfrm>
          <a:prstGeom prst="rect">
            <a:avLst/>
          </a:prstGeom>
        </p:spPr>
        <p:txBody>
          <a:bodyPr wrap="none">
            <a:spAutoFit/>
          </a:bodyPr>
          <a:lstStyle/>
          <a:p>
            <a:r>
              <a:rPr lang="zh-TW" altLang="en-US" dirty="0" smtClean="0"/>
              <a:t>https://wangchujiang.com/linux-command/c/firewall-cmd.html</a:t>
            </a:r>
            <a:endParaRPr lang="zh-TW" altLang="en-US" dirty="0"/>
          </a:p>
        </p:txBody>
      </p:sp>
      <p:pic>
        <p:nvPicPr>
          <p:cNvPr id="11268" name="Picture 4" descr="ç¸éå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8618" y="797835"/>
            <a:ext cx="3769540" cy="299518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3"/>
          <a:stretch>
            <a:fillRect/>
          </a:stretch>
        </p:blipFill>
        <p:spPr>
          <a:xfrm>
            <a:off x="6142964" y="1657422"/>
            <a:ext cx="1553640" cy="1553640"/>
          </a:xfrm>
          <a:prstGeom prst="rect">
            <a:avLst/>
          </a:prstGeom>
        </p:spPr>
      </p:pic>
      <p:pic>
        <p:nvPicPr>
          <p:cNvPr id="8" name="圖片 7"/>
          <p:cNvPicPr>
            <a:picLocks noChangeAspect="1"/>
          </p:cNvPicPr>
          <p:nvPr/>
        </p:nvPicPr>
        <p:blipFill>
          <a:blip r:embed="rId4"/>
          <a:stretch>
            <a:fillRect/>
          </a:stretch>
        </p:blipFill>
        <p:spPr>
          <a:xfrm>
            <a:off x="2704381" y="5035402"/>
            <a:ext cx="5892599" cy="1601008"/>
          </a:xfrm>
          <a:prstGeom prst="rect">
            <a:avLst/>
          </a:prstGeom>
        </p:spPr>
      </p:pic>
      <p:pic>
        <p:nvPicPr>
          <p:cNvPr id="11270" name="Picture 6" descr="ç¸éå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778" y="2637708"/>
            <a:ext cx="2581758" cy="161359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569311" y="4185066"/>
            <a:ext cx="5147307" cy="369332"/>
          </a:xfrm>
          <a:prstGeom prst="rect">
            <a:avLst/>
          </a:prstGeom>
        </p:spPr>
        <p:txBody>
          <a:bodyPr wrap="none">
            <a:spAutoFit/>
          </a:bodyPr>
          <a:lstStyle/>
          <a:p>
            <a:r>
              <a:rPr lang="en-US" altLang="zh-TW" dirty="0" smtClean="0"/>
              <a:t>https://help.ubuntu.com/community/IptablesHowTo</a:t>
            </a:r>
            <a:endParaRPr lang="zh-TW" altLang="en-US" dirty="0"/>
          </a:p>
        </p:txBody>
      </p:sp>
      <p:sp>
        <p:nvSpPr>
          <p:cNvPr id="13" name="矩形 12"/>
          <p:cNvSpPr/>
          <p:nvPr/>
        </p:nvSpPr>
        <p:spPr>
          <a:xfrm>
            <a:off x="3330892" y="2157109"/>
            <a:ext cx="2504302" cy="55188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altLang="zh-TW" sz="3200" b="1" dirty="0" err="1" smtClean="0"/>
              <a:t>Ufw</a:t>
            </a:r>
            <a:r>
              <a:rPr lang="en-US" altLang="zh-TW" sz="3200" b="1" dirty="0" smtClean="0"/>
              <a:t>/</a:t>
            </a:r>
            <a:r>
              <a:rPr lang="en-US" altLang="zh-TW" sz="3200" b="1" dirty="0" err="1" smtClean="0"/>
              <a:t>Iptables</a:t>
            </a:r>
            <a:endParaRPr lang="en-US" altLang="zh-TW" sz="3200" b="1" dirty="0"/>
          </a:p>
        </p:txBody>
      </p:sp>
    </p:spTree>
    <p:extLst>
      <p:ext uri="{BB962C8B-B14F-4D97-AF65-F5344CB8AC3E}">
        <p14:creationId xmlns:p14="http://schemas.microsoft.com/office/powerpoint/2010/main" val="3851362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3314" name="Picture 2" descr="ãiptables how toãçåçæå°çµæ"/>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0961" y="1188458"/>
            <a:ext cx="9313459" cy="44626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10962" y="5942567"/>
            <a:ext cx="7471719" cy="369332"/>
          </a:xfrm>
          <a:prstGeom prst="rect">
            <a:avLst/>
          </a:prstGeom>
        </p:spPr>
        <p:txBody>
          <a:bodyPr wrap="square">
            <a:spAutoFit/>
          </a:bodyPr>
          <a:lstStyle/>
          <a:p>
            <a:r>
              <a:rPr lang="en-US" altLang="zh-TW" dirty="0" smtClean="0"/>
              <a:t>https://www.tecmint.com/linux-iptables-firewall-rules-examples-commands/</a:t>
            </a:r>
            <a:endParaRPr lang="zh-TW" altLang="en-US" dirty="0"/>
          </a:p>
        </p:txBody>
      </p:sp>
    </p:spTree>
    <p:extLst>
      <p:ext uri="{BB962C8B-B14F-4D97-AF65-F5344CB8AC3E}">
        <p14:creationId xmlns:p14="http://schemas.microsoft.com/office/powerpoint/2010/main" val="428637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7200" dirty="0" smtClean="0"/>
              <a:t>數位鑑識</a:t>
            </a:r>
            <a:endParaRPr lang="zh-TW" altLang="en-US" sz="7200" dirty="0"/>
          </a:p>
        </p:txBody>
      </p:sp>
    </p:spTree>
    <p:extLst>
      <p:ext uri="{BB962C8B-B14F-4D97-AF65-F5344CB8AC3E}">
        <p14:creationId xmlns:p14="http://schemas.microsoft.com/office/powerpoint/2010/main" val="3496652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mg-blog.csdn.net/20170107100122218?watermark/2/text/aHR0cDovL2Jsb2cuY3Nkbi5uZXQvZG9nMjUw/font/5a6L5L2T/fontsize/400/fill/I0JBQkFCMA==/dissolve/70/gravity/Cen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7976" y="2365413"/>
            <a:ext cx="9039225" cy="2476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4886" y="5682734"/>
            <a:ext cx="5370445" cy="369332"/>
          </a:xfrm>
          <a:prstGeom prst="rect">
            <a:avLst/>
          </a:prstGeom>
        </p:spPr>
        <p:txBody>
          <a:bodyPr wrap="none">
            <a:spAutoFit/>
          </a:bodyPr>
          <a:lstStyle/>
          <a:p>
            <a:r>
              <a:rPr lang="zh-TW" altLang="en-US" dirty="0" smtClean="0"/>
              <a:t>https://blog.csdn.net/dog250/article/details/54170683</a:t>
            </a:r>
            <a:endParaRPr lang="zh-TW" altLang="en-US" dirty="0"/>
          </a:p>
        </p:txBody>
      </p:sp>
      <p:sp>
        <p:nvSpPr>
          <p:cNvPr id="5" name="矩形 4"/>
          <p:cNvSpPr/>
          <p:nvPr/>
        </p:nvSpPr>
        <p:spPr>
          <a:xfrm>
            <a:off x="502509" y="890928"/>
            <a:ext cx="6096000" cy="646331"/>
          </a:xfrm>
          <a:prstGeom prst="rect">
            <a:avLst/>
          </a:prstGeom>
        </p:spPr>
        <p:txBody>
          <a:bodyPr>
            <a:spAutoFit/>
          </a:bodyPr>
          <a:lstStyle/>
          <a:p>
            <a:r>
              <a:rPr lang="en-US" altLang="zh-TW" dirty="0" err="1" smtClean="0"/>
              <a:t>nftables</a:t>
            </a:r>
            <a:r>
              <a:rPr lang="en-US" altLang="zh-TW" dirty="0" smtClean="0"/>
              <a:t> </a:t>
            </a:r>
            <a:r>
              <a:rPr lang="zh-TW" altLang="en-US" dirty="0" smtClean="0"/>
              <a:t>是新式的數據包過濾框架，從 </a:t>
            </a:r>
            <a:r>
              <a:rPr lang="en-US" altLang="zh-TW" dirty="0" smtClean="0"/>
              <a:t>Linux </a:t>
            </a:r>
            <a:r>
              <a:rPr lang="zh-TW" altLang="en-US" dirty="0" smtClean="0"/>
              <a:t>內核 </a:t>
            </a:r>
            <a:r>
              <a:rPr lang="en-US" altLang="zh-TW" dirty="0" smtClean="0"/>
              <a:t>3.13 </a:t>
            </a:r>
            <a:r>
              <a:rPr lang="zh-TW" altLang="en-US" dirty="0" smtClean="0"/>
              <a:t>版本開始可用，旨在替代現用的 </a:t>
            </a:r>
            <a:r>
              <a:rPr lang="en-US" altLang="zh-TW" dirty="0" err="1" smtClean="0"/>
              <a:t>iptables</a:t>
            </a:r>
            <a:r>
              <a:rPr lang="en-US" altLang="zh-TW" dirty="0" smtClean="0"/>
              <a:t> </a:t>
            </a:r>
            <a:r>
              <a:rPr lang="zh-TW" altLang="en-US" dirty="0" smtClean="0"/>
              <a:t>框架。</a:t>
            </a:r>
            <a:endParaRPr lang="zh-TW" altLang="en-US" dirty="0"/>
          </a:p>
        </p:txBody>
      </p:sp>
      <p:sp>
        <p:nvSpPr>
          <p:cNvPr id="6" name="矩形 5"/>
          <p:cNvSpPr/>
          <p:nvPr/>
        </p:nvSpPr>
        <p:spPr>
          <a:xfrm>
            <a:off x="584886" y="1588619"/>
            <a:ext cx="6796217" cy="369332"/>
          </a:xfrm>
          <a:prstGeom prst="rect">
            <a:avLst/>
          </a:prstGeom>
        </p:spPr>
        <p:txBody>
          <a:bodyPr wrap="square">
            <a:spAutoFit/>
          </a:bodyPr>
          <a:lstStyle/>
          <a:p>
            <a:r>
              <a:rPr lang="en-US" altLang="zh-TW" dirty="0" smtClean="0"/>
              <a:t>https://farkasity.gitbooks.io/nftables-howto-zh/content/index.html</a:t>
            </a:r>
            <a:endParaRPr lang="zh-TW" altLang="en-US" dirty="0"/>
          </a:p>
        </p:txBody>
      </p:sp>
      <p:sp>
        <p:nvSpPr>
          <p:cNvPr id="7" name="矩形 6"/>
          <p:cNvSpPr/>
          <p:nvPr/>
        </p:nvSpPr>
        <p:spPr>
          <a:xfrm>
            <a:off x="592455" y="1962768"/>
            <a:ext cx="5916107" cy="369332"/>
          </a:xfrm>
          <a:prstGeom prst="rect">
            <a:avLst/>
          </a:prstGeom>
        </p:spPr>
        <p:txBody>
          <a:bodyPr wrap="none">
            <a:spAutoFit/>
          </a:bodyPr>
          <a:lstStyle/>
          <a:p>
            <a:r>
              <a:rPr lang="zh-TW" altLang="en-US" dirty="0" smtClean="0"/>
              <a:t>https://wiki.nftables.org/wiki-nftables/index.php/Main_Page</a:t>
            </a:r>
            <a:endParaRPr lang="zh-TW" altLang="en-US" dirty="0"/>
          </a:p>
        </p:txBody>
      </p:sp>
    </p:spTree>
    <p:extLst>
      <p:ext uri="{BB962C8B-B14F-4D97-AF65-F5344CB8AC3E}">
        <p14:creationId xmlns:p14="http://schemas.microsoft.com/office/powerpoint/2010/main" val="2168943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2209027" y="1994994"/>
            <a:ext cx="7258858" cy="4084530"/>
          </a:xfrm>
          <a:prstGeom prst="rect">
            <a:avLst/>
          </a:prstGeom>
        </p:spPr>
      </p:pic>
    </p:spTree>
    <p:extLst>
      <p:ext uri="{BB962C8B-B14F-4D97-AF65-F5344CB8AC3E}">
        <p14:creationId xmlns:p14="http://schemas.microsoft.com/office/powerpoint/2010/main" val="1514990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38200" y="1825625"/>
            <a:ext cx="10515600" cy="1024667"/>
          </a:xfrm>
        </p:spPr>
        <p:txBody>
          <a:bodyPr/>
          <a:lstStyle/>
          <a:p>
            <a:r>
              <a:rPr lang="en-US" altLang="zh-CN" dirty="0" smtClean="0"/>
              <a:t>Linux</a:t>
            </a:r>
            <a:r>
              <a:rPr lang="zh-CN" altLang="en-US" dirty="0" smtClean="0"/>
              <a:t>防火牆規則的查看</a:t>
            </a:r>
            <a:r>
              <a:rPr lang="en-US" altLang="zh-CN" dirty="0" smtClean="0"/>
              <a:t>.</a:t>
            </a:r>
            <a:r>
              <a:rPr lang="zh-CN" altLang="en-US" dirty="0" smtClean="0"/>
              <a:t>添加</a:t>
            </a:r>
            <a:r>
              <a:rPr lang="en-US" altLang="zh-CN" dirty="0" smtClean="0"/>
              <a:t>.</a:t>
            </a:r>
            <a:r>
              <a:rPr lang="zh-CN" altLang="en-US" dirty="0" smtClean="0"/>
              <a:t>刪除和修改</a:t>
            </a:r>
            <a:endParaRPr lang="en-US" altLang="zh-CN" dirty="0" smtClean="0"/>
          </a:p>
          <a:p>
            <a:r>
              <a:rPr lang="en-US" altLang="zh-TW" dirty="0" smtClean="0"/>
              <a:t>http://www.geren-jianli.net/zl/844022082.html</a:t>
            </a:r>
            <a:endParaRPr lang="zh-TW" altLang="en-US" dirty="0"/>
          </a:p>
        </p:txBody>
      </p:sp>
      <p:sp>
        <p:nvSpPr>
          <p:cNvPr id="4" name="矩形 3"/>
          <p:cNvSpPr/>
          <p:nvPr/>
        </p:nvSpPr>
        <p:spPr>
          <a:xfrm>
            <a:off x="1091816" y="2985229"/>
            <a:ext cx="4653774" cy="369332"/>
          </a:xfrm>
          <a:prstGeom prst="rect">
            <a:avLst/>
          </a:prstGeom>
        </p:spPr>
        <p:txBody>
          <a:bodyPr wrap="none">
            <a:spAutoFit/>
          </a:bodyPr>
          <a:lstStyle/>
          <a:p>
            <a:r>
              <a:rPr lang="zh-TW" altLang="en-US" dirty="0" smtClean="0"/>
              <a:t>http://www.geren-jianli.net/zl/629946656.html</a:t>
            </a:r>
            <a:endParaRPr lang="zh-TW" altLang="en-US" dirty="0"/>
          </a:p>
        </p:txBody>
      </p:sp>
      <p:sp>
        <p:nvSpPr>
          <p:cNvPr id="5" name="矩形 4"/>
          <p:cNvSpPr/>
          <p:nvPr/>
        </p:nvSpPr>
        <p:spPr>
          <a:xfrm>
            <a:off x="1091816" y="3573847"/>
            <a:ext cx="4653774" cy="369332"/>
          </a:xfrm>
          <a:prstGeom prst="rect">
            <a:avLst/>
          </a:prstGeom>
        </p:spPr>
        <p:txBody>
          <a:bodyPr wrap="none">
            <a:spAutoFit/>
          </a:bodyPr>
          <a:lstStyle/>
          <a:p>
            <a:r>
              <a:rPr lang="en-US" altLang="zh-TW" dirty="0" smtClean="0"/>
              <a:t>http://www.geren-jianli.net/zl/886528912.html</a:t>
            </a:r>
            <a:endParaRPr lang="zh-TW" altLang="en-US" dirty="0"/>
          </a:p>
        </p:txBody>
      </p:sp>
      <p:sp>
        <p:nvSpPr>
          <p:cNvPr id="6" name="矩形 5"/>
          <p:cNvSpPr/>
          <p:nvPr/>
        </p:nvSpPr>
        <p:spPr>
          <a:xfrm>
            <a:off x="1091816" y="4162465"/>
            <a:ext cx="4653774" cy="369332"/>
          </a:xfrm>
          <a:prstGeom prst="rect">
            <a:avLst/>
          </a:prstGeom>
        </p:spPr>
        <p:txBody>
          <a:bodyPr wrap="none">
            <a:spAutoFit/>
          </a:bodyPr>
          <a:lstStyle/>
          <a:p>
            <a:r>
              <a:rPr lang="en-US" altLang="zh-TW" dirty="0" smtClean="0"/>
              <a:t>http://www.geren-jianli.net/zl/805980154.html</a:t>
            </a:r>
            <a:endParaRPr lang="zh-TW" altLang="en-US" dirty="0"/>
          </a:p>
        </p:txBody>
      </p:sp>
      <p:pic>
        <p:nvPicPr>
          <p:cNvPr id="7" name="圖片 6"/>
          <p:cNvPicPr>
            <a:picLocks noChangeAspect="1"/>
          </p:cNvPicPr>
          <p:nvPr/>
        </p:nvPicPr>
        <p:blipFill rotWithShape="1">
          <a:blip r:embed="rId2"/>
          <a:srcRect l="13105" t="2703" r="14372" b="3604"/>
          <a:stretch/>
        </p:blipFill>
        <p:spPr>
          <a:xfrm>
            <a:off x="8073080" y="1985319"/>
            <a:ext cx="3551657" cy="4588476"/>
          </a:xfrm>
          <a:prstGeom prst="rect">
            <a:avLst/>
          </a:prstGeom>
        </p:spPr>
      </p:pic>
    </p:spTree>
    <p:extLst>
      <p:ext uri="{BB962C8B-B14F-4D97-AF65-F5344CB8AC3E}">
        <p14:creationId xmlns:p14="http://schemas.microsoft.com/office/powerpoint/2010/main" val="67981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Nftables</a:t>
            </a:r>
            <a:r>
              <a:rPr lang="en-US" altLang="zh-TW" dirty="0" smtClean="0"/>
              <a:t>/</a:t>
            </a:r>
            <a:r>
              <a:rPr lang="en-US" altLang="zh-TW" dirty="0" err="1" smtClean="0"/>
              <a:t>nfd</a:t>
            </a:r>
            <a:r>
              <a:rPr lang="zh-TW" altLang="en-US" dirty="0" smtClean="0"/>
              <a:t>指令</a:t>
            </a:r>
            <a:r>
              <a:rPr lang="en-US" altLang="zh-TW" dirty="0" smtClean="0"/>
              <a:t/>
            </a:r>
            <a:br>
              <a:rPr lang="en-US" altLang="zh-TW" dirty="0" smtClean="0"/>
            </a:br>
            <a:r>
              <a:rPr lang="en-US" altLang="zh-TW" dirty="0" smtClean="0"/>
              <a:t>https://en.wikipedia.org/wiki/Nftables</a:t>
            </a:r>
            <a:endParaRPr lang="zh-TW" altLang="en-US" dirty="0"/>
          </a:p>
        </p:txBody>
      </p:sp>
      <p:sp>
        <p:nvSpPr>
          <p:cNvPr id="3" name="內容版面配置區 2"/>
          <p:cNvSpPr>
            <a:spLocks noGrp="1"/>
          </p:cNvSpPr>
          <p:nvPr>
            <p:ph idx="1"/>
          </p:nvPr>
        </p:nvSpPr>
        <p:spPr>
          <a:xfrm>
            <a:off x="1093573" y="2616458"/>
            <a:ext cx="10515600" cy="538634"/>
          </a:xfrm>
        </p:spPr>
        <p:txBody>
          <a:bodyPr/>
          <a:lstStyle/>
          <a:p>
            <a:pPr marL="0" indent="0">
              <a:buNone/>
            </a:pPr>
            <a:r>
              <a:rPr lang="en-US" altLang="zh-TW" b="1" dirty="0" smtClean="0">
                <a:solidFill>
                  <a:srgbClr val="0070C0"/>
                </a:solidFill>
                <a:effectLst>
                  <a:outerShdw blurRad="38100" dist="38100" dir="2700000" algn="tl">
                    <a:srgbClr val="000000">
                      <a:alpha val="43137"/>
                    </a:srgbClr>
                  </a:outerShdw>
                </a:effectLst>
              </a:rPr>
              <a:t>drop</a:t>
            </a:r>
            <a:r>
              <a:rPr lang="en-US" altLang="zh-TW" dirty="0" smtClean="0"/>
              <a:t> any packets with the </a:t>
            </a:r>
            <a:r>
              <a:rPr lang="en-US" altLang="zh-TW" b="1" dirty="0" smtClean="0">
                <a:solidFill>
                  <a:srgbClr val="FF0000"/>
                </a:solidFill>
                <a:effectLst>
                  <a:outerShdw blurRad="38100" dist="38100" dir="2700000" algn="tl">
                    <a:srgbClr val="000000">
                      <a:alpha val="43137"/>
                    </a:srgbClr>
                  </a:outerShdw>
                </a:effectLst>
              </a:rPr>
              <a:t>destination IP </a:t>
            </a:r>
            <a:r>
              <a:rPr lang="en-US" altLang="zh-TW" dirty="0" smtClean="0"/>
              <a:t>address </a:t>
            </a:r>
            <a:r>
              <a:rPr lang="en-US" altLang="zh-TW" b="1" dirty="0" smtClean="0">
                <a:solidFill>
                  <a:srgbClr val="FF0000"/>
                </a:solidFill>
                <a:effectLst>
                  <a:outerShdw blurRad="38100" dist="38100" dir="2700000" algn="tl">
                    <a:srgbClr val="000000">
                      <a:alpha val="43137"/>
                    </a:srgbClr>
                  </a:outerShdw>
                </a:effectLst>
              </a:rPr>
              <a:t>1.2.3.4</a:t>
            </a:r>
            <a:endParaRPr lang="zh-TW" altLang="en-US" b="1" dirty="0">
              <a:solidFill>
                <a:srgbClr val="FF0000"/>
              </a:solidFill>
              <a:effectLst>
                <a:outerShdw blurRad="38100" dist="38100" dir="2700000" algn="tl">
                  <a:srgbClr val="000000">
                    <a:alpha val="43137"/>
                  </a:srgbClr>
                </a:outerShdw>
              </a:effectLst>
            </a:endParaRPr>
          </a:p>
        </p:txBody>
      </p:sp>
      <p:sp>
        <p:nvSpPr>
          <p:cNvPr id="4" name="矩形 3"/>
          <p:cNvSpPr/>
          <p:nvPr/>
        </p:nvSpPr>
        <p:spPr>
          <a:xfrm>
            <a:off x="1548159" y="3496087"/>
            <a:ext cx="8290411" cy="584775"/>
          </a:xfrm>
          <a:prstGeom prst="rect">
            <a:avLst/>
          </a:prstGeom>
        </p:spPr>
        <p:txBody>
          <a:bodyPr wrap="none">
            <a:spAutoFit/>
          </a:bodyPr>
          <a:lstStyle/>
          <a:p>
            <a:r>
              <a:rPr lang="en-US" altLang="zh-TW" sz="3200" dirty="0" err="1" smtClean="0"/>
              <a:t>nft</a:t>
            </a:r>
            <a:r>
              <a:rPr lang="en-US" altLang="zh-TW" sz="3200" dirty="0" smtClean="0"/>
              <a:t> </a:t>
            </a:r>
            <a:r>
              <a:rPr lang="en-US" altLang="zh-TW" sz="3200" b="1" dirty="0" smtClean="0">
                <a:effectLst>
                  <a:outerShdw blurRad="38100" dist="38100" dir="2700000" algn="tl">
                    <a:srgbClr val="000000">
                      <a:alpha val="43137"/>
                    </a:srgbClr>
                  </a:outerShdw>
                </a:effectLst>
              </a:rPr>
              <a:t>add rule </a:t>
            </a:r>
            <a:r>
              <a:rPr lang="en-US" altLang="zh-TW" sz="3200" dirty="0" err="1" smtClean="0"/>
              <a:t>ip</a:t>
            </a:r>
            <a:r>
              <a:rPr lang="en-US" altLang="zh-TW" sz="3200" dirty="0" smtClean="0"/>
              <a:t> filter output </a:t>
            </a:r>
            <a:r>
              <a:rPr lang="en-US" altLang="zh-TW" sz="3200" b="1" dirty="0" err="1" smtClean="0">
                <a:solidFill>
                  <a:srgbClr val="FF0000"/>
                </a:solidFill>
                <a:effectLst>
                  <a:outerShdw blurRad="38100" dist="38100" dir="2700000" algn="tl">
                    <a:srgbClr val="000000">
                      <a:alpha val="43137"/>
                    </a:srgbClr>
                  </a:outerShdw>
                </a:effectLst>
              </a:rPr>
              <a:t>ip</a:t>
            </a:r>
            <a:r>
              <a:rPr lang="en-US" altLang="zh-TW" sz="3200" b="1" dirty="0" smtClean="0">
                <a:solidFill>
                  <a:srgbClr val="FF0000"/>
                </a:solidFill>
                <a:effectLst>
                  <a:outerShdw blurRad="38100" dist="38100" dir="2700000" algn="tl">
                    <a:srgbClr val="000000">
                      <a:alpha val="43137"/>
                    </a:srgbClr>
                  </a:outerShdw>
                </a:effectLst>
              </a:rPr>
              <a:t> </a:t>
            </a:r>
            <a:r>
              <a:rPr lang="en-US" altLang="zh-TW" sz="3200" b="1" dirty="0" err="1" smtClean="0">
                <a:solidFill>
                  <a:srgbClr val="00B050"/>
                </a:solidFill>
                <a:effectLst>
                  <a:outerShdw blurRad="38100" dist="38100" dir="2700000" algn="tl">
                    <a:srgbClr val="000000">
                      <a:alpha val="43137"/>
                    </a:srgbClr>
                  </a:outerShdw>
                </a:effectLst>
              </a:rPr>
              <a:t>d</a:t>
            </a:r>
            <a:r>
              <a:rPr lang="en-US" altLang="zh-TW" sz="3200" b="1" dirty="0" err="1" smtClean="0">
                <a:solidFill>
                  <a:srgbClr val="FF0000"/>
                </a:solidFill>
                <a:effectLst>
                  <a:outerShdw blurRad="38100" dist="38100" dir="2700000" algn="tl">
                    <a:srgbClr val="000000">
                      <a:alpha val="43137"/>
                    </a:srgbClr>
                  </a:outerShdw>
                </a:effectLst>
              </a:rPr>
              <a:t>addr</a:t>
            </a:r>
            <a:r>
              <a:rPr lang="en-US" altLang="zh-TW" sz="3200" b="1" dirty="0" smtClean="0">
                <a:solidFill>
                  <a:srgbClr val="FF0000"/>
                </a:solidFill>
                <a:effectLst>
                  <a:outerShdw blurRad="38100" dist="38100" dir="2700000" algn="tl">
                    <a:srgbClr val="000000">
                      <a:alpha val="43137"/>
                    </a:srgbClr>
                  </a:outerShdw>
                </a:effectLst>
              </a:rPr>
              <a:t> 1.2.3.4 </a:t>
            </a:r>
            <a:r>
              <a:rPr lang="en-US" altLang="zh-TW" sz="3200" dirty="0" smtClean="0">
                <a:solidFill>
                  <a:srgbClr val="0070C0"/>
                </a:solidFill>
              </a:rPr>
              <a:t>drop</a:t>
            </a:r>
            <a:endParaRPr lang="zh-TW" altLang="en-US" sz="3200" dirty="0">
              <a:solidFill>
                <a:srgbClr val="0070C0"/>
              </a:solidFill>
            </a:endParaRPr>
          </a:p>
        </p:txBody>
      </p:sp>
      <p:sp>
        <p:nvSpPr>
          <p:cNvPr id="5" name="矩形 4"/>
          <p:cNvSpPr/>
          <p:nvPr/>
        </p:nvSpPr>
        <p:spPr>
          <a:xfrm>
            <a:off x="1548159" y="4801286"/>
            <a:ext cx="6582636" cy="584775"/>
          </a:xfrm>
          <a:prstGeom prst="rect">
            <a:avLst/>
          </a:prstGeom>
        </p:spPr>
        <p:txBody>
          <a:bodyPr wrap="none">
            <a:spAutoFit/>
          </a:bodyPr>
          <a:lstStyle/>
          <a:p>
            <a:r>
              <a:rPr lang="en-US" altLang="zh-TW" sz="3200" dirty="0" err="1" smtClean="0"/>
              <a:t>iptables</a:t>
            </a:r>
            <a:r>
              <a:rPr lang="en-US" altLang="zh-TW" sz="3200" dirty="0" smtClean="0"/>
              <a:t> </a:t>
            </a:r>
            <a:r>
              <a:rPr lang="en-US" altLang="zh-TW" sz="3200" b="1" dirty="0" smtClean="0">
                <a:effectLst>
                  <a:outerShdw blurRad="38100" dist="38100" dir="2700000" algn="tl">
                    <a:srgbClr val="000000">
                      <a:alpha val="43137"/>
                    </a:srgbClr>
                  </a:outerShdw>
                </a:effectLst>
              </a:rPr>
              <a:t>-A OUTPUT </a:t>
            </a:r>
            <a:r>
              <a:rPr lang="en-US" altLang="zh-TW" sz="3200" b="1" dirty="0" smtClean="0">
                <a:solidFill>
                  <a:srgbClr val="FF0000"/>
                </a:solidFill>
                <a:effectLst>
                  <a:outerShdw blurRad="38100" dist="38100" dir="2700000" algn="tl">
                    <a:srgbClr val="000000">
                      <a:alpha val="43137"/>
                    </a:srgbClr>
                  </a:outerShdw>
                </a:effectLst>
              </a:rPr>
              <a:t>-d 1.2.3.4 </a:t>
            </a:r>
            <a:r>
              <a:rPr lang="en-US" altLang="zh-TW" sz="3200" b="1" dirty="0" smtClean="0">
                <a:solidFill>
                  <a:srgbClr val="0070C0"/>
                </a:solidFill>
                <a:effectLst>
                  <a:outerShdw blurRad="38100" dist="38100" dir="2700000" algn="tl">
                    <a:srgbClr val="000000">
                      <a:alpha val="43137"/>
                    </a:srgbClr>
                  </a:outerShdw>
                </a:effectLst>
              </a:rPr>
              <a:t>-j DROP</a:t>
            </a:r>
            <a:endParaRPr lang="zh-TW" altLang="en-US" sz="32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8076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1904821" y="1835721"/>
            <a:ext cx="8018585" cy="4169663"/>
          </a:xfrm>
          <a:prstGeom prst="rect">
            <a:avLst/>
          </a:prstGeom>
        </p:spPr>
      </p:pic>
      <p:sp>
        <p:nvSpPr>
          <p:cNvPr id="7" name="矩形 6"/>
          <p:cNvSpPr/>
          <p:nvPr/>
        </p:nvSpPr>
        <p:spPr>
          <a:xfrm>
            <a:off x="2298356" y="5923175"/>
            <a:ext cx="6837405" cy="369332"/>
          </a:xfrm>
          <a:prstGeom prst="rect">
            <a:avLst/>
          </a:prstGeom>
        </p:spPr>
        <p:txBody>
          <a:bodyPr wrap="square">
            <a:spAutoFit/>
          </a:bodyPr>
          <a:lstStyle/>
          <a:p>
            <a:r>
              <a:rPr lang="zh-TW" altLang="en-US" dirty="0" smtClean="0"/>
              <a:t>https://slides.com/shivanibhardwaj/netfilter-hooksan-easy-guide#/8</a:t>
            </a:r>
            <a:endParaRPr lang="zh-TW" altLang="en-US" dirty="0"/>
          </a:p>
        </p:txBody>
      </p:sp>
    </p:spTree>
    <p:extLst>
      <p:ext uri="{BB962C8B-B14F-4D97-AF65-F5344CB8AC3E}">
        <p14:creationId xmlns:p14="http://schemas.microsoft.com/office/powerpoint/2010/main" val="97964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57283" y="2688277"/>
            <a:ext cx="3488327" cy="769441"/>
          </a:xfrm>
          <a:prstGeom prst="rect">
            <a:avLst/>
          </a:prstGeom>
        </p:spPr>
        <p:txBody>
          <a:bodyPr wrap="none">
            <a:spAutoFit/>
          </a:bodyPr>
          <a:lstStyle/>
          <a:p>
            <a:r>
              <a:rPr lang="en-US" altLang="zh-TW" sz="4400" b="1" dirty="0" smtClean="0">
                <a:solidFill>
                  <a:srgbClr val="FF0000"/>
                </a:solidFill>
                <a:effectLst>
                  <a:outerShdw blurRad="38100" dist="38100" dir="2700000" algn="tl">
                    <a:srgbClr val="000000">
                      <a:alpha val="43137"/>
                    </a:srgbClr>
                  </a:outerShdw>
                </a:effectLst>
              </a:rPr>
              <a:t>Ping scan</a:t>
            </a:r>
            <a:r>
              <a:rPr lang="zh-TW" altLang="en-US" sz="4400" b="1" dirty="0" smtClean="0">
                <a:solidFill>
                  <a:srgbClr val="FF0000"/>
                </a:solidFill>
                <a:effectLst>
                  <a:outerShdw blurRad="38100" dist="38100" dir="2700000" algn="tl">
                    <a:srgbClr val="000000">
                      <a:alpha val="43137"/>
                    </a:srgbClr>
                  </a:outerShdw>
                </a:effectLst>
              </a:rPr>
              <a:t>攻擊</a:t>
            </a:r>
            <a:endParaRPr lang="zh-TW" altLang="en-US" sz="4400" b="1" dirty="0">
              <a:solidFill>
                <a:srgbClr val="FF0000"/>
              </a:solidFill>
              <a:effectLst>
                <a:outerShdw blurRad="38100" dist="38100" dir="2700000" algn="tl">
                  <a:srgbClr val="000000">
                    <a:alpha val="43137"/>
                  </a:srgbClr>
                </a:outerShdw>
              </a:effectLst>
            </a:endParaRPr>
          </a:p>
        </p:txBody>
      </p:sp>
      <p:cxnSp>
        <p:nvCxnSpPr>
          <p:cNvPr id="7" name="直線單箭頭接點 6"/>
          <p:cNvCxnSpPr/>
          <p:nvPr/>
        </p:nvCxnSpPr>
        <p:spPr>
          <a:xfrm flipV="1">
            <a:off x="3410465" y="3583459"/>
            <a:ext cx="3624649" cy="16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a:blip r:embed="rId2"/>
          <a:stretch>
            <a:fillRect/>
          </a:stretch>
        </p:blipFill>
        <p:spPr>
          <a:xfrm>
            <a:off x="601328" y="2750064"/>
            <a:ext cx="2855955" cy="16074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222" name="Picture 6" descr="ãiptable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114" y="2750064"/>
            <a:ext cx="2141837" cy="13348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4779" y="4473234"/>
            <a:ext cx="2273058" cy="369332"/>
          </a:xfrm>
          <a:prstGeom prst="rect">
            <a:avLst/>
          </a:prstGeom>
        </p:spPr>
        <p:txBody>
          <a:bodyPr wrap="none">
            <a:spAutoFit/>
          </a:bodyPr>
          <a:lstStyle/>
          <a:p>
            <a:r>
              <a:rPr lang="en-US" altLang="zh-TW" dirty="0" smtClean="0"/>
              <a:t>Ping Scan using NMAP</a:t>
            </a:r>
            <a:endParaRPr lang="zh-TW" altLang="en-US" dirty="0"/>
          </a:p>
        </p:txBody>
      </p:sp>
      <p:sp>
        <p:nvSpPr>
          <p:cNvPr id="21" name="矩形 20"/>
          <p:cNvSpPr/>
          <p:nvPr/>
        </p:nvSpPr>
        <p:spPr>
          <a:xfrm>
            <a:off x="497770" y="1208426"/>
            <a:ext cx="3063069"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防火牆</a:t>
            </a:r>
            <a:r>
              <a:rPr lang="zh-TW" altLang="en-US" sz="2800" dirty="0"/>
              <a:t>攻</a:t>
            </a:r>
            <a:r>
              <a:rPr lang="zh-TW" altLang="en-US" sz="2800" dirty="0" smtClean="0"/>
              <a:t>防實務１</a:t>
            </a:r>
            <a:r>
              <a:rPr lang="en-US" altLang="zh-TW" sz="2800" dirty="0"/>
              <a:t>:</a:t>
            </a:r>
            <a:endParaRPr lang="en-US" altLang="zh-TW" sz="2800" dirty="0" smtClean="0"/>
          </a:p>
          <a:p>
            <a:pPr fontAlgn="base"/>
            <a:r>
              <a:rPr lang="zh-TW" altLang="en-US" sz="2800" b="1" dirty="0" smtClean="0"/>
              <a:t>禁止</a:t>
            </a:r>
            <a:r>
              <a:rPr lang="en-US" altLang="zh-TW" sz="2800" b="1" dirty="0" smtClean="0"/>
              <a:t>Ping scan</a:t>
            </a:r>
            <a:r>
              <a:rPr lang="zh-TW" altLang="en-US" sz="2800" b="1" dirty="0" smtClean="0"/>
              <a:t>攻擊</a:t>
            </a:r>
          </a:p>
        </p:txBody>
      </p:sp>
      <p:pic>
        <p:nvPicPr>
          <p:cNvPr id="23" name="內容版面配置區 3"/>
          <p:cNvPicPr>
            <a:picLocks noGrp="1" noChangeAspect="1"/>
          </p:cNvPicPr>
          <p:nvPr>
            <p:ph idx="1"/>
          </p:nvPr>
        </p:nvPicPr>
        <p:blipFill>
          <a:blip r:embed="rId4"/>
          <a:stretch>
            <a:fillRect/>
          </a:stretch>
        </p:blipFill>
        <p:spPr>
          <a:xfrm>
            <a:off x="9891069" y="3249922"/>
            <a:ext cx="1975279" cy="607778"/>
          </a:xfrm>
          <a:prstGeom prst="rect">
            <a:avLst/>
          </a:prstGeom>
        </p:spPr>
      </p:pic>
      <p:sp>
        <p:nvSpPr>
          <p:cNvPr id="19" name="矩形 18"/>
          <p:cNvSpPr/>
          <p:nvPr/>
        </p:nvSpPr>
        <p:spPr>
          <a:xfrm>
            <a:off x="728587" y="5877021"/>
            <a:ext cx="5457391" cy="369332"/>
          </a:xfrm>
          <a:prstGeom prst="rect">
            <a:avLst/>
          </a:prstGeom>
        </p:spPr>
        <p:txBody>
          <a:bodyPr wrap="none">
            <a:spAutoFit/>
          </a:bodyPr>
          <a:lstStyle/>
          <a:p>
            <a:r>
              <a:rPr lang="en-US" altLang="zh-TW" dirty="0" smtClean="0"/>
              <a:t>https://dotblogs.com.tw/ghoseliang/2012/10/05/75289</a:t>
            </a:r>
            <a:endParaRPr lang="zh-TW" altLang="en-US" dirty="0"/>
          </a:p>
        </p:txBody>
      </p:sp>
    </p:spTree>
    <p:extLst>
      <p:ext uri="{BB962C8B-B14F-4D97-AF65-F5344CB8AC3E}">
        <p14:creationId xmlns:p14="http://schemas.microsoft.com/office/powerpoint/2010/main" val="18907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04419" y="2814018"/>
            <a:ext cx="2688044" cy="769441"/>
          </a:xfrm>
          <a:prstGeom prst="rect">
            <a:avLst/>
          </a:prstGeom>
        </p:spPr>
        <p:txBody>
          <a:bodyPr wrap="none">
            <a:spAutoFit/>
          </a:bodyPr>
          <a:lstStyle/>
          <a:p>
            <a:r>
              <a:rPr lang="en-US" altLang="zh-TW" sz="4400" b="1" dirty="0" smtClean="0">
                <a:solidFill>
                  <a:srgbClr val="FF0000"/>
                </a:solidFill>
                <a:effectLst>
                  <a:outerShdw blurRad="38100" dist="38100" dir="2700000" algn="tl">
                    <a:srgbClr val="000000">
                      <a:alpha val="43137"/>
                    </a:srgbClr>
                  </a:outerShdw>
                </a:effectLst>
              </a:rPr>
              <a:t>sync flood </a:t>
            </a:r>
            <a:endParaRPr lang="zh-TW" altLang="en-US" sz="4400" b="1" dirty="0">
              <a:solidFill>
                <a:srgbClr val="FF0000"/>
              </a:solidFill>
              <a:effectLst>
                <a:outerShdw blurRad="38100" dist="38100" dir="2700000" algn="tl">
                  <a:srgbClr val="000000">
                    <a:alpha val="43137"/>
                  </a:srgbClr>
                </a:outerShdw>
              </a:effectLst>
            </a:endParaRPr>
          </a:p>
        </p:txBody>
      </p:sp>
      <p:cxnSp>
        <p:nvCxnSpPr>
          <p:cNvPr id="7" name="直線單箭頭接點 6"/>
          <p:cNvCxnSpPr/>
          <p:nvPr/>
        </p:nvCxnSpPr>
        <p:spPr>
          <a:xfrm flipV="1">
            <a:off x="3410465" y="3583459"/>
            <a:ext cx="3624649" cy="16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a:blip r:embed="rId2"/>
          <a:stretch>
            <a:fillRect/>
          </a:stretch>
        </p:blipFill>
        <p:spPr>
          <a:xfrm>
            <a:off x="601328" y="2750064"/>
            <a:ext cx="2855955" cy="16074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222" name="Picture 6" descr="ãiptable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114" y="2750064"/>
            <a:ext cx="2141837" cy="133487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497770" y="1208426"/>
            <a:ext cx="3135116"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防火牆</a:t>
            </a:r>
            <a:r>
              <a:rPr lang="zh-TW" altLang="en-US" sz="2800" dirty="0"/>
              <a:t>攻</a:t>
            </a:r>
            <a:r>
              <a:rPr lang="zh-TW" altLang="en-US" sz="2800" dirty="0" smtClean="0"/>
              <a:t>防實務</a:t>
            </a:r>
            <a:r>
              <a:rPr lang="en-US" altLang="zh-TW" sz="2800" dirty="0" smtClean="0"/>
              <a:t>2:</a:t>
            </a:r>
          </a:p>
          <a:p>
            <a:pPr fontAlgn="base"/>
            <a:r>
              <a:rPr lang="zh-TW" altLang="en-US" sz="2800" b="1" dirty="0" smtClean="0"/>
              <a:t>禁止</a:t>
            </a:r>
            <a:r>
              <a:rPr lang="en-US" altLang="zh-TW" sz="2800" b="1" dirty="0" smtClean="0"/>
              <a:t>sync flood</a:t>
            </a:r>
            <a:r>
              <a:rPr lang="zh-TW" altLang="en-US" sz="2800" b="1" dirty="0" smtClean="0"/>
              <a:t>攻擊</a:t>
            </a:r>
          </a:p>
        </p:txBody>
      </p:sp>
      <p:pic>
        <p:nvPicPr>
          <p:cNvPr id="23" name="內容版面配置區 3"/>
          <p:cNvPicPr>
            <a:picLocks noGrp="1" noChangeAspect="1"/>
          </p:cNvPicPr>
          <p:nvPr>
            <p:ph idx="1"/>
          </p:nvPr>
        </p:nvPicPr>
        <p:blipFill>
          <a:blip r:embed="rId4"/>
          <a:stretch>
            <a:fillRect/>
          </a:stretch>
        </p:blipFill>
        <p:spPr>
          <a:xfrm>
            <a:off x="9891069" y="3249922"/>
            <a:ext cx="1975279" cy="607778"/>
          </a:xfrm>
          <a:prstGeom prst="rect">
            <a:avLst/>
          </a:prstGeom>
        </p:spPr>
      </p:pic>
    </p:spTree>
    <p:extLst>
      <p:ext uri="{BB962C8B-B14F-4D97-AF65-F5344CB8AC3E}">
        <p14:creationId xmlns:p14="http://schemas.microsoft.com/office/powerpoint/2010/main" val="206539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370703" y="1825625"/>
            <a:ext cx="11261124" cy="4351338"/>
          </a:xfrm>
        </p:spPr>
        <p:txBody>
          <a:bodyPr>
            <a:normAutofit fontScale="92500" lnSpcReduction="20000"/>
          </a:bodyPr>
          <a:lstStyle/>
          <a:p>
            <a:r>
              <a:rPr lang="zh-TW" altLang="en-US" dirty="0" smtClean="0"/>
              <a:t>防止 </a:t>
            </a:r>
            <a:r>
              <a:rPr lang="en-US" altLang="zh-TW" dirty="0" smtClean="0"/>
              <a:t>sync flood </a:t>
            </a:r>
            <a:r>
              <a:rPr lang="zh-TW" altLang="en-US" dirty="0" smtClean="0"/>
              <a:t>攻擊的設定</a:t>
            </a:r>
            <a:r>
              <a:rPr lang="en-US" altLang="zh-TW" dirty="0" smtClean="0"/>
              <a:t>:</a:t>
            </a:r>
          </a:p>
          <a:p>
            <a:endParaRPr lang="en-US" altLang="zh-TW" dirty="0" smtClean="0"/>
          </a:p>
          <a:p>
            <a:r>
              <a:rPr lang="en-US" altLang="zh-TW" dirty="0" smtClean="0"/>
              <a:t>  </a:t>
            </a:r>
            <a:r>
              <a:rPr lang="en-US" altLang="zh-TW" dirty="0" err="1" smtClean="0"/>
              <a:t>iptables</a:t>
            </a:r>
            <a:r>
              <a:rPr lang="en-US" altLang="zh-TW" dirty="0" smtClean="0"/>
              <a:t> -N </a:t>
            </a:r>
            <a:r>
              <a:rPr lang="en-US" altLang="zh-TW" dirty="0" err="1" smtClean="0"/>
              <a:t>synfoold</a:t>
            </a:r>
            <a:endParaRPr lang="en-US" altLang="zh-TW" dirty="0" smtClean="0"/>
          </a:p>
          <a:p>
            <a:r>
              <a:rPr lang="en-US" altLang="zh-TW" dirty="0" smtClean="0"/>
              <a:t>  </a:t>
            </a:r>
            <a:r>
              <a:rPr lang="en-US" altLang="zh-TW" dirty="0" err="1" smtClean="0"/>
              <a:t>iptables</a:t>
            </a:r>
            <a:r>
              <a:rPr lang="en-US" altLang="zh-TW" dirty="0" smtClean="0"/>
              <a:t> -A </a:t>
            </a:r>
            <a:r>
              <a:rPr lang="en-US" altLang="zh-TW" dirty="0" err="1" smtClean="0"/>
              <a:t>synfoold</a:t>
            </a:r>
            <a:r>
              <a:rPr lang="en-US" altLang="zh-TW" dirty="0" smtClean="0"/>
              <a:t> -p </a:t>
            </a:r>
            <a:r>
              <a:rPr lang="en-US" altLang="zh-TW" dirty="0" err="1" smtClean="0"/>
              <a:t>tcp</a:t>
            </a:r>
            <a:r>
              <a:rPr lang="en-US" altLang="zh-TW" dirty="0" smtClean="0"/>
              <a:t> --</a:t>
            </a:r>
            <a:r>
              <a:rPr lang="en-US" altLang="zh-TW" dirty="0" err="1" smtClean="0"/>
              <a:t>syn</a:t>
            </a:r>
            <a:r>
              <a:rPr lang="en-US" altLang="zh-TW" dirty="0" smtClean="0"/>
              <a:t> -m limit --limit 1/s -j RETURN</a:t>
            </a:r>
          </a:p>
          <a:p>
            <a:r>
              <a:rPr lang="en-US" altLang="zh-TW" dirty="0" smtClean="0"/>
              <a:t>  </a:t>
            </a:r>
            <a:r>
              <a:rPr lang="en-US" altLang="zh-TW" dirty="0" err="1" smtClean="0"/>
              <a:t>iptables</a:t>
            </a:r>
            <a:r>
              <a:rPr lang="en-US" altLang="zh-TW" dirty="0" smtClean="0"/>
              <a:t> -A </a:t>
            </a:r>
            <a:r>
              <a:rPr lang="en-US" altLang="zh-TW" dirty="0" err="1" smtClean="0"/>
              <a:t>synfoold</a:t>
            </a:r>
            <a:r>
              <a:rPr lang="en-US" altLang="zh-TW" dirty="0" smtClean="0"/>
              <a:t> -p </a:t>
            </a:r>
            <a:r>
              <a:rPr lang="en-US" altLang="zh-TW" dirty="0" err="1" smtClean="0"/>
              <a:t>tcp</a:t>
            </a:r>
            <a:r>
              <a:rPr lang="en-US" altLang="zh-TW" dirty="0" smtClean="0"/>
              <a:t> -j REJECT --reject-with </a:t>
            </a:r>
            <a:r>
              <a:rPr lang="en-US" altLang="zh-TW" dirty="0" err="1" smtClean="0"/>
              <a:t>tcp</a:t>
            </a:r>
            <a:r>
              <a:rPr lang="en-US" altLang="zh-TW" dirty="0" smtClean="0"/>
              <a:t>-reset</a:t>
            </a:r>
          </a:p>
          <a:p>
            <a:r>
              <a:rPr lang="en-US" altLang="zh-TW" dirty="0" smtClean="0"/>
              <a:t>  </a:t>
            </a:r>
            <a:r>
              <a:rPr lang="en-US" altLang="zh-TW" dirty="0" err="1" smtClean="0"/>
              <a:t>iptables</a:t>
            </a:r>
            <a:r>
              <a:rPr lang="en-US" altLang="zh-TW" dirty="0" smtClean="0"/>
              <a:t> -A INPUT -p </a:t>
            </a:r>
            <a:r>
              <a:rPr lang="en-US" altLang="zh-TW" dirty="0" err="1" smtClean="0"/>
              <a:t>tcp</a:t>
            </a:r>
            <a:r>
              <a:rPr lang="en-US" altLang="zh-TW" dirty="0" smtClean="0"/>
              <a:t> -m state --state NEW -j </a:t>
            </a:r>
            <a:r>
              <a:rPr lang="en-US" altLang="zh-TW" dirty="0" err="1" smtClean="0"/>
              <a:t>synfoold</a:t>
            </a:r>
            <a:endParaRPr lang="en-US" altLang="zh-TW" dirty="0" smtClean="0"/>
          </a:p>
          <a:p>
            <a:endParaRPr lang="en-US" altLang="zh-TW" dirty="0" smtClean="0"/>
          </a:p>
          <a:p>
            <a:r>
              <a:rPr lang="en-US" altLang="zh-TW" dirty="0" smtClean="0"/>
              <a:t>  </a:t>
            </a:r>
            <a:r>
              <a:rPr lang="zh-TW" altLang="en-US" dirty="0" smtClean="0"/>
              <a:t>這個方式對於一個很忙碌的站台來說，這個設定方式會不會有不良影響呢？</a:t>
            </a:r>
          </a:p>
          <a:p>
            <a:r>
              <a:rPr lang="zh-TW" altLang="en-US" dirty="0" smtClean="0"/>
              <a:t>  測試過一個很忙碌的站台用這個設定，老實說並不好</a:t>
            </a:r>
            <a:r>
              <a:rPr lang="en-US" altLang="zh-TW" dirty="0" smtClean="0"/>
              <a:t>....</a:t>
            </a:r>
          </a:p>
          <a:p>
            <a:r>
              <a:rPr lang="en-US" altLang="zh-TW" dirty="0" smtClean="0"/>
              <a:t>  </a:t>
            </a:r>
            <a:r>
              <a:rPr lang="zh-TW" altLang="en-US" dirty="0" smtClean="0"/>
              <a:t>所以也許可以調整時間與次數的觸發值。</a:t>
            </a:r>
          </a:p>
          <a:p>
            <a:endParaRPr lang="zh-TW" altLang="en-US" dirty="0" smtClean="0"/>
          </a:p>
        </p:txBody>
      </p:sp>
    </p:spTree>
    <p:extLst>
      <p:ext uri="{BB962C8B-B14F-4D97-AF65-F5344CB8AC3E}">
        <p14:creationId xmlns:p14="http://schemas.microsoft.com/office/powerpoint/2010/main" val="8080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8803" y="2121872"/>
            <a:ext cx="9300300" cy="3970318"/>
          </a:xfrm>
          <a:prstGeom prst="rect">
            <a:avLst/>
          </a:prstGeom>
        </p:spPr>
        <p:txBody>
          <a:bodyPr wrap="square">
            <a:spAutoFit/>
          </a:bodyPr>
          <a:lstStyle/>
          <a:p>
            <a:r>
              <a:rPr lang="zh-TW" altLang="en-US" smtClean="0"/>
              <a:t> 防止 </a:t>
            </a:r>
            <a:r>
              <a:rPr lang="en-US" altLang="zh-TW" smtClean="0"/>
              <a:t>Ping of Death :</a:t>
            </a:r>
          </a:p>
          <a:p>
            <a:endParaRPr lang="en-US" altLang="zh-TW" smtClean="0"/>
          </a:p>
          <a:p>
            <a:r>
              <a:rPr lang="en-US" altLang="zh-TW" smtClean="0"/>
              <a:t>  iptables -N ping</a:t>
            </a:r>
          </a:p>
          <a:p>
            <a:r>
              <a:rPr lang="en-US" altLang="zh-TW" smtClean="0"/>
              <a:t>  iptables -A ping -p icmp --icmp-type echo-request -m limit --limit \</a:t>
            </a:r>
          </a:p>
          <a:p>
            <a:r>
              <a:rPr lang="en-US" altLang="zh-TW" smtClean="0"/>
              <a:t>           1/second -j RETURN</a:t>
            </a:r>
          </a:p>
          <a:p>
            <a:r>
              <a:rPr lang="en-US" altLang="zh-TW" smtClean="0"/>
              <a:t>  iptables -A ping -p icmp -j REJECT</a:t>
            </a:r>
          </a:p>
          <a:p>
            <a:r>
              <a:rPr lang="en-US" altLang="zh-TW" smtClean="0"/>
              <a:t>  iptables -I INPUT -p icmp --icmp-type echo-request -m state --state NEW \</a:t>
            </a:r>
          </a:p>
          <a:p>
            <a:r>
              <a:rPr lang="en-US" altLang="zh-TW" smtClean="0"/>
              <a:t>           -j ping</a:t>
            </a:r>
          </a:p>
          <a:p>
            <a:endParaRPr lang="en-US" altLang="zh-TW" smtClean="0"/>
          </a:p>
          <a:p>
            <a:r>
              <a:rPr lang="en-US" altLang="zh-TW" smtClean="0"/>
              <a:t>  </a:t>
            </a:r>
            <a:r>
              <a:rPr lang="zh-TW" altLang="en-US" smtClean="0"/>
              <a:t>這裡只有把 </a:t>
            </a:r>
            <a:r>
              <a:rPr lang="en-US" altLang="zh-TW" smtClean="0"/>
              <a:t>icmp </a:t>
            </a:r>
            <a:r>
              <a:rPr lang="zh-TW" altLang="en-US" smtClean="0"/>
              <a:t>的 </a:t>
            </a:r>
            <a:r>
              <a:rPr lang="en-US" altLang="zh-TW" smtClean="0"/>
              <a:t>echo request </a:t>
            </a:r>
            <a:r>
              <a:rPr lang="zh-TW" altLang="en-US" smtClean="0"/>
              <a:t>部份拒絕掉，可以視情況再調整。</a:t>
            </a:r>
          </a:p>
          <a:p>
            <a:endParaRPr lang="zh-TW" altLang="en-US" smtClean="0"/>
          </a:p>
          <a:p>
            <a:r>
              <a:rPr lang="zh-TW" altLang="en-US" smtClean="0"/>
              <a:t>  或者是直接設定主機不回應 </a:t>
            </a:r>
            <a:r>
              <a:rPr lang="en-US" altLang="zh-TW" smtClean="0"/>
              <a:t>echo request </a:t>
            </a:r>
            <a:r>
              <a:rPr lang="zh-TW" altLang="en-US" smtClean="0"/>
              <a:t>。</a:t>
            </a:r>
          </a:p>
          <a:p>
            <a:endParaRPr lang="zh-TW" altLang="en-US" smtClean="0"/>
          </a:p>
          <a:p>
            <a:r>
              <a:rPr lang="zh-TW" altLang="en-US" smtClean="0"/>
              <a:t>  </a:t>
            </a:r>
            <a:r>
              <a:rPr lang="en-US" altLang="zh-TW" smtClean="0"/>
              <a:t>/proc/sys/net/ipv4/icmp_echo_ignore_all</a:t>
            </a:r>
            <a:endParaRPr lang="en-US" altLang="zh-TW" dirty="0" smtClean="0"/>
          </a:p>
        </p:txBody>
      </p:sp>
      <p:sp>
        <p:nvSpPr>
          <p:cNvPr id="5" name="矩形 4"/>
          <p:cNvSpPr/>
          <p:nvPr/>
        </p:nvSpPr>
        <p:spPr>
          <a:xfrm>
            <a:off x="846330" y="1456724"/>
            <a:ext cx="4831707" cy="369332"/>
          </a:xfrm>
          <a:prstGeom prst="rect">
            <a:avLst/>
          </a:prstGeom>
        </p:spPr>
        <p:txBody>
          <a:bodyPr wrap="none">
            <a:spAutoFit/>
          </a:bodyPr>
          <a:lstStyle/>
          <a:p>
            <a:r>
              <a:rPr lang="en-US" altLang="zh-TW" dirty="0" smtClean="0"/>
              <a:t>http://www.study-area.org/tips/iptables_def.htm</a:t>
            </a:r>
            <a:endParaRPr lang="zh-TW" altLang="en-US" dirty="0"/>
          </a:p>
        </p:txBody>
      </p:sp>
    </p:spTree>
    <p:extLst>
      <p:ext uri="{BB962C8B-B14F-4D97-AF65-F5344CB8AC3E}">
        <p14:creationId xmlns:p14="http://schemas.microsoft.com/office/powerpoint/2010/main" val="85381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網路攻防測試</a:t>
            </a:r>
            <a:endParaRPr lang="en-US" altLang="zh-TW" sz="6000" dirty="0" smtClean="0"/>
          </a:p>
          <a:p>
            <a:pPr algn="ctr"/>
            <a:r>
              <a:rPr lang="en-US" altLang="zh-TW" sz="6000" dirty="0" smtClean="0"/>
              <a:t>Snort</a:t>
            </a:r>
            <a:r>
              <a:rPr lang="zh-TW" altLang="en-US" sz="6000" dirty="0" smtClean="0"/>
              <a:t>實戰</a:t>
            </a:r>
            <a:endParaRPr lang="zh-TW" altLang="en-US" sz="6000" dirty="0"/>
          </a:p>
        </p:txBody>
      </p:sp>
    </p:spTree>
    <p:extLst>
      <p:ext uri="{BB962C8B-B14F-4D97-AF65-F5344CB8AC3E}">
        <p14:creationId xmlns:p14="http://schemas.microsoft.com/office/powerpoint/2010/main" val="258602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14" y="365125"/>
            <a:ext cx="2794686" cy="1325563"/>
          </a:xfrm>
        </p:spPr>
        <p:txBody>
          <a:bodyPr/>
          <a:lstStyle/>
          <a:p>
            <a:r>
              <a:rPr lang="zh-TW" altLang="en-US" dirty="0" smtClean="0"/>
              <a:t>數位鑑識</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838200" y="2331716"/>
            <a:ext cx="5181600" cy="3339156"/>
          </a:xfrm>
          <a:prstGeom prst="rect">
            <a:avLst/>
          </a:prstGeom>
        </p:spPr>
      </p:pic>
      <p:sp>
        <p:nvSpPr>
          <p:cNvPr id="4" name="內容版面配置區 3"/>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67839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4359" y="3081202"/>
            <a:ext cx="2357640" cy="105663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IDS</a:t>
            </a:r>
            <a:endParaRPr lang="zh-TW" altLang="en-US" sz="4000" dirty="0"/>
          </a:p>
        </p:txBody>
      </p:sp>
      <p:sp>
        <p:nvSpPr>
          <p:cNvPr id="5" name="矩形 4"/>
          <p:cNvSpPr/>
          <p:nvPr/>
        </p:nvSpPr>
        <p:spPr>
          <a:xfrm>
            <a:off x="4100384" y="3103963"/>
            <a:ext cx="2504302" cy="106528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solidFill>
                  <a:srgbClr val="FFFF00"/>
                </a:solidFill>
              </a:rPr>
              <a:t>Snort</a:t>
            </a:r>
            <a:r>
              <a:rPr lang="en-US" altLang="zh-TW" sz="4000" dirty="0" smtClean="0"/>
              <a:t> IDS</a:t>
            </a:r>
            <a:endParaRPr lang="en-US" altLang="zh-TW" sz="3200" b="1" dirty="0"/>
          </a:p>
        </p:txBody>
      </p:sp>
      <p:cxnSp>
        <p:nvCxnSpPr>
          <p:cNvPr id="9" name="直線單箭頭接點 8"/>
          <p:cNvCxnSpPr/>
          <p:nvPr/>
        </p:nvCxnSpPr>
        <p:spPr>
          <a:xfrm>
            <a:off x="6751348" y="3632278"/>
            <a:ext cx="154459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404002" y="3103963"/>
            <a:ext cx="3063069"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IDS</a:t>
            </a:r>
            <a:r>
              <a:rPr lang="zh-TW" altLang="en-US" sz="2800" dirty="0" smtClean="0"/>
              <a:t>攻防實務１</a:t>
            </a:r>
            <a:r>
              <a:rPr lang="en-US" altLang="zh-TW" sz="2800" dirty="0" smtClean="0"/>
              <a:t>:</a:t>
            </a:r>
          </a:p>
          <a:p>
            <a:pPr algn="ctr"/>
            <a:r>
              <a:rPr lang="en-US" altLang="zh-TW" sz="2800" dirty="0" err="1" smtClean="0"/>
              <a:t>Syn</a:t>
            </a:r>
            <a:r>
              <a:rPr lang="en-US" altLang="zh-TW" sz="2800" dirty="0" smtClean="0"/>
              <a:t> Flood</a:t>
            </a:r>
            <a:r>
              <a:rPr lang="zh-TW" altLang="en-US" sz="2800" dirty="0" smtClean="0"/>
              <a:t> 偵測</a:t>
            </a:r>
            <a:endParaRPr lang="en-US" altLang="zh-TW" sz="2800" dirty="0" smtClean="0"/>
          </a:p>
        </p:txBody>
      </p:sp>
      <p:cxnSp>
        <p:nvCxnSpPr>
          <p:cNvPr id="13" name="直線單箭頭接點 12"/>
          <p:cNvCxnSpPr/>
          <p:nvPr/>
        </p:nvCxnSpPr>
        <p:spPr>
          <a:xfrm>
            <a:off x="2986217" y="3602245"/>
            <a:ext cx="10750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100384" y="4620658"/>
            <a:ext cx="2504302" cy="110064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solidFill>
                  <a:srgbClr val="FFFF00"/>
                </a:solidFill>
              </a:rPr>
              <a:t>Prelude</a:t>
            </a:r>
            <a:r>
              <a:rPr lang="en-US" altLang="zh-TW" sz="4000" dirty="0" smtClean="0"/>
              <a:t> </a:t>
            </a:r>
            <a:r>
              <a:rPr lang="en-US" altLang="zh-TW" sz="3200" dirty="0" smtClean="0"/>
              <a:t>Hybrid IDS</a:t>
            </a:r>
            <a:endParaRPr lang="en-US" altLang="zh-TW" sz="3200" b="1" dirty="0"/>
          </a:p>
        </p:txBody>
      </p:sp>
      <p:sp>
        <p:nvSpPr>
          <p:cNvPr id="2" name="矩形 1"/>
          <p:cNvSpPr/>
          <p:nvPr/>
        </p:nvSpPr>
        <p:spPr>
          <a:xfrm>
            <a:off x="700216" y="6350754"/>
            <a:ext cx="5566973" cy="369332"/>
          </a:xfrm>
          <a:prstGeom prst="rect">
            <a:avLst/>
          </a:prstGeom>
        </p:spPr>
        <p:txBody>
          <a:bodyPr wrap="none">
            <a:spAutoFit/>
          </a:bodyPr>
          <a:lstStyle/>
          <a:p>
            <a:r>
              <a:rPr lang="zh-TW" altLang="en-US" dirty="0" smtClean="0"/>
              <a:t>http://maskray.me/blog/2013-07-26-ids-ips-with-suricata</a:t>
            </a:r>
            <a:endParaRPr lang="zh-TW" altLang="en-US" dirty="0"/>
          </a:p>
        </p:txBody>
      </p:sp>
      <p:sp>
        <p:nvSpPr>
          <p:cNvPr id="3" name="矩形 2"/>
          <p:cNvSpPr/>
          <p:nvPr/>
        </p:nvSpPr>
        <p:spPr>
          <a:xfrm>
            <a:off x="700216" y="5929940"/>
            <a:ext cx="6532605" cy="369332"/>
          </a:xfrm>
          <a:prstGeom prst="rect">
            <a:avLst/>
          </a:prstGeom>
        </p:spPr>
        <p:txBody>
          <a:bodyPr wrap="square">
            <a:spAutoFit/>
          </a:bodyPr>
          <a:lstStyle/>
          <a:p>
            <a:r>
              <a:rPr lang="en-US" altLang="zh-TW" dirty="0" smtClean="0"/>
              <a:t>https://www.netadmin.com.tw/article_print.aspx?sn=1802020008</a:t>
            </a:r>
            <a:endParaRPr lang="zh-TW" altLang="en-US" dirty="0"/>
          </a:p>
        </p:txBody>
      </p:sp>
      <p:pic>
        <p:nvPicPr>
          <p:cNvPr id="17410" name="Picture 2" descr="ãsuricate IDSã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13636" b="15680"/>
          <a:stretch/>
        </p:blipFill>
        <p:spPr bwMode="auto">
          <a:xfrm>
            <a:off x="4534205" y="1549945"/>
            <a:ext cx="1829744" cy="12933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b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203" y="300040"/>
            <a:ext cx="1151202" cy="115120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313405" y="488875"/>
            <a:ext cx="2101088" cy="800219"/>
          </a:xfrm>
          <a:prstGeom prst="rect">
            <a:avLst/>
          </a:prstGeom>
        </p:spPr>
        <p:txBody>
          <a:bodyPr wrap="none">
            <a:spAutoFit/>
          </a:bodyPr>
          <a:lstStyle/>
          <a:p>
            <a:r>
              <a:rPr lang="en-US" altLang="zh-TW" sz="2800" dirty="0" smtClean="0"/>
              <a:t>Bro (</a:t>
            </a:r>
            <a:r>
              <a:rPr lang="en-US" altLang="zh-TW" sz="2800" dirty="0" err="1" smtClean="0"/>
              <a:t>Zeek</a:t>
            </a:r>
            <a:r>
              <a:rPr lang="en-US" altLang="zh-TW" sz="2800" dirty="0" smtClean="0"/>
              <a:t>) </a:t>
            </a:r>
          </a:p>
          <a:p>
            <a:r>
              <a:rPr lang="en-US" altLang="zh-TW" dirty="0" smtClean="0"/>
              <a:t>Network Monitoring</a:t>
            </a:r>
            <a:endParaRPr lang="zh-TW" altLang="en-US" dirty="0"/>
          </a:p>
        </p:txBody>
      </p:sp>
      <p:sp>
        <p:nvSpPr>
          <p:cNvPr id="16" name="矩形 15"/>
          <p:cNvSpPr/>
          <p:nvPr/>
        </p:nvSpPr>
        <p:spPr>
          <a:xfrm>
            <a:off x="7523645" y="6350754"/>
            <a:ext cx="2787301" cy="369332"/>
          </a:xfrm>
          <a:prstGeom prst="rect">
            <a:avLst/>
          </a:prstGeom>
        </p:spPr>
        <p:txBody>
          <a:bodyPr wrap="none">
            <a:spAutoFit/>
          </a:bodyPr>
          <a:lstStyle/>
          <a:p>
            <a:r>
              <a:rPr lang="zh-TW" altLang="en-US" dirty="0" smtClean="0"/>
              <a:t>https://github.com/bro/bro</a:t>
            </a:r>
            <a:endParaRPr lang="zh-TW" altLang="en-US" dirty="0"/>
          </a:p>
        </p:txBody>
      </p:sp>
      <p:sp>
        <p:nvSpPr>
          <p:cNvPr id="17" name="矩形 16"/>
          <p:cNvSpPr/>
          <p:nvPr/>
        </p:nvSpPr>
        <p:spPr>
          <a:xfrm>
            <a:off x="5313405" y="1203131"/>
            <a:ext cx="2989536" cy="369332"/>
          </a:xfrm>
          <a:prstGeom prst="rect">
            <a:avLst/>
          </a:prstGeom>
        </p:spPr>
        <p:txBody>
          <a:bodyPr wrap="none">
            <a:spAutoFit/>
          </a:bodyPr>
          <a:lstStyle/>
          <a:p>
            <a:r>
              <a:rPr lang="en-US" altLang="zh-TW" dirty="0" smtClean="0"/>
              <a:t>https://github.com/zeek/zeek</a:t>
            </a:r>
            <a:endParaRPr lang="zh-TW" altLang="en-US" dirty="0"/>
          </a:p>
        </p:txBody>
      </p:sp>
      <p:sp>
        <p:nvSpPr>
          <p:cNvPr id="18" name="矩形 17"/>
          <p:cNvSpPr/>
          <p:nvPr/>
        </p:nvSpPr>
        <p:spPr>
          <a:xfrm>
            <a:off x="5787338" y="1497996"/>
            <a:ext cx="3455626" cy="369332"/>
          </a:xfrm>
          <a:prstGeom prst="rect">
            <a:avLst/>
          </a:prstGeom>
        </p:spPr>
        <p:txBody>
          <a:bodyPr wrap="none">
            <a:spAutoFit/>
          </a:bodyPr>
          <a:lstStyle/>
          <a:p>
            <a:r>
              <a:rPr lang="en-US" altLang="zh-TW" dirty="0" smtClean="0"/>
              <a:t>https://en.wikipedia.org/wiki/Zeek</a:t>
            </a:r>
            <a:endParaRPr lang="zh-TW" altLang="en-US" dirty="0"/>
          </a:p>
        </p:txBody>
      </p:sp>
      <p:sp>
        <p:nvSpPr>
          <p:cNvPr id="19" name="矩形 18"/>
          <p:cNvSpPr/>
          <p:nvPr/>
        </p:nvSpPr>
        <p:spPr>
          <a:xfrm>
            <a:off x="3799956" y="4350195"/>
            <a:ext cx="4934465" cy="276999"/>
          </a:xfrm>
          <a:prstGeom prst="rect">
            <a:avLst/>
          </a:prstGeom>
        </p:spPr>
        <p:txBody>
          <a:bodyPr wrap="square">
            <a:spAutoFit/>
          </a:bodyPr>
          <a:lstStyle/>
          <a:p>
            <a:r>
              <a:rPr lang="en-US" altLang="zh-TW" sz="1200" dirty="0" smtClean="0"/>
              <a:t>https://en.wikipedia.org/wiki/Prelude_SIEM_(Intrusion_Detection_System)</a:t>
            </a:r>
            <a:endParaRPr lang="zh-TW" altLang="en-US" sz="1200" dirty="0"/>
          </a:p>
        </p:txBody>
      </p:sp>
      <p:sp>
        <p:nvSpPr>
          <p:cNvPr id="22" name="矩形 21"/>
          <p:cNvSpPr/>
          <p:nvPr/>
        </p:nvSpPr>
        <p:spPr>
          <a:xfrm>
            <a:off x="4611276" y="2708890"/>
            <a:ext cx="3832268" cy="369332"/>
          </a:xfrm>
          <a:prstGeom prst="rect">
            <a:avLst/>
          </a:prstGeom>
        </p:spPr>
        <p:txBody>
          <a:bodyPr wrap="none">
            <a:spAutoFit/>
          </a:bodyPr>
          <a:lstStyle/>
          <a:p>
            <a:r>
              <a:rPr lang="en-US" altLang="zh-TW" sz="1400" dirty="0" smtClean="0"/>
              <a:t>https://en.wikipedia.org/wiki/Suricata_(software</a:t>
            </a:r>
            <a:r>
              <a:rPr lang="en-US" altLang="zh-TW" dirty="0" smtClean="0"/>
              <a:t>)</a:t>
            </a:r>
            <a:endParaRPr lang="zh-TW" altLang="en-US" dirty="0"/>
          </a:p>
        </p:txBody>
      </p:sp>
      <p:sp>
        <p:nvSpPr>
          <p:cNvPr id="23" name="矩形 22"/>
          <p:cNvSpPr/>
          <p:nvPr/>
        </p:nvSpPr>
        <p:spPr>
          <a:xfrm>
            <a:off x="410814" y="4346473"/>
            <a:ext cx="2575403" cy="830997"/>
          </a:xfrm>
          <a:prstGeom prst="rect">
            <a:avLst/>
          </a:prstGeom>
        </p:spPr>
        <p:txBody>
          <a:bodyPr wrap="square">
            <a:spAutoFit/>
          </a:bodyPr>
          <a:lstStyle/>
          <a:p>
            <a:r>
              <a:rPr lang="en-US" altLang="zh-TW" sz="1200" dirty="0" smtClean="0"/>
              <a:t>http://www.ccs-labs.org/~dressler/teaching/netzwerksicherheit-ws0607/16_AttackDetection-v2.pdf</a:t>
            </a:r>
            <a:endParaRPr lang="zh-TW" altLang="en-US" sz="1200" dirty="0"/>
          </a:p>
        </p:txBody>
      </p:sp>
    </p:spTree>
    <p:extLst>
      <p:ext uri="{BB962C8B-B14F-4D97-AF65-F5344CB8AC3E}">
        <p14:creationId xmlns:p14="http://schemas.microsoft.com/office/powerpoint/2010/main" val="128447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to detect a DDoS attack?</a:t>
            </a:r>
            <a:r>
              <a:rPr lang="zh-TW" altLang="en-US" dirty="0" smtClean="0"/>
              <a:t/>
            </a:r>
            <a:br>
              <a:rPr lang="zh-TW" altLang="en-US" dirty="0" smtClean="0"/>
            </a:br>
            <a:r>
              <a:rPr lang="en-US" altLang="zh-TW" dirty="0" smtClean="0"/>
              <a:t>DDOS</a:t>
            </a:r>
            <a:r>
              <a:rPr lang="zh-TW" altLang="en-US" dirty="0" smtClean="0"/>
              <a:t>攻擊的偵測技術</a:t>
            </a:r>
            <a:endParaRPr lang="zh-TW" altLang="en-US" dirty="0"/>
          </a:p>
        </p:txBody>
      </p:sp>
      <p:sp>
        <p:nvSpPr>
          <p:cNvPr id="4" name="矩形 3"/>
          <p:cNvSpPr/>
          <p:nvPr/>
        </p:nvSpPr>
        <p:spPr>
          <a:xfrm>
            <a:off x="694345" y="2065186"/>
            <a:ext cx="7646837" cy="523220"/>
          </a:xfrm>
          <a:prstGeom prst="rect">
            <a:avLst/>
          </a:prstGeom>
          <a:solidFill>
            <a:schemeClr val="accent6">
              <a:lumMod val="20000"/>
              <a:lumOff val="80000"/>
            </a:schemeClr>
          </a:solidFill>
        </p:spPr>
        <p:txBody>
          <a:bodyPr wrap="none">
            <a:spAutoFit/>
          </a:bodyPr>
          <a:lstStyle/>
          <a:p>
            <a:r>
              <a:rPr lang="en-US" altLang="zh-TW" sz="2800" dirty="0" smtClean="0"/>
              <a:t>hping3 -S -p 80 --flood --rand-source </a:t>
            </a:r>
            <a:r>
              <a:rPr lang="zh-TW" altLang="en-US" sz="2800" b="1" dirty="0" smtClean="0">
                <a:solidFill>
                  <a:srgbClr val="FF0000"/>
                </a:solidFill>
                <a:effectLst>
                  <a:outerShdw blurRad="38100" dist="38100" dir="2700000" algn="tl">
                    <a:srgbClr val="000000">
                      <a:alpha val="43137"/>
                    </a:srgbClr>
                  </a:outerShdw>
                </a:effectLst>
              </a:rPr>
              <a:t>被打的電腦</a:t>
            </a:r>
            <a:r>
              <a:rPr lang="en-US" altLang="zh-TW" sz="2800" b="1" dirty="0" smtClean="0">
                <a:solidFill>
                  <a:srgbClr val="FF0000"/>
                </a:solidFill>
                <a:effectLst>
                  <a:outerShdw blurRad="38100" dist="38100" dir="2700000" algn="tl">
                    <a:srgbClr val="000000">
                      <a:alpha val="43137"/>
                    </a:srgbClr>
                  </a:outerShdw>
                </a:effectLst>
              </a:rPr>
              <a:t>IP</a:t>
            </a:r>
            <a:endParaRPr lang="zh-TW" altLang="en-US" sz="2800" b="1" dirty="0">
              <a:solidFill>
                <a:srgbClr val="FF0000"/>
              </a:solidFill>
              <a:effectLst>
                <a:outerShdw blurRad="38100" dist="38100" dir="2700000" algn="tl">
                  <a:srgbClr val="000000">
                    <a:alpha val="43137"/>
                  </a:srgbClr>
                </a:outerShdw>
              </a:effectLst>
            </a:endParaRPr>
          </a:p>
        </p:txBody>
      </p:sp>
      <p:sp>
        <p:nvSpPr>
          <p:cNvPr id="5" name="矩形 4"/>
          <p:cNvSpPr/>
          <p:nvPr/>
        </p:nvSpPr>
        <p:spPr>
          <a:xfrm>
            <a:off x="3837082" y="2750064"/>
            <a:ext cx="2672526" cy="769441"/>
          </a:xfrm>
          <a:prstGeom prst="rect">
            <a:avLst/>
          </a:prstGeom>
        </p:spPr>
        <p:txBody>
          <a:bodyPr wrap="none">
            <a:spAutoFit/>
          </a:bodyPr>
          <a:lstStyle/>
          <a:p>
            <a:r>
              <a:rPr lang="en-US" altLang="zh-TW" sz="4400" b="1" dirty="0" smtClean="0">
                <a:solidFill>
                  <a:srgbClr val="FF0000"/>
                </a:solidFill>
                <a:effectLst>
                  <a:outerShdw blurRad="38100" dist="38100" dir="2700000" algn="tl">
                    <a:srgbClr val="000000">
                      <a:alpha val="43137"/>
                    </a:srgbClr>
                  </a:outerShdw>
                </a:effectLst>
              </a:rPr>
              <a:t>DDOS</a:t>
            </a:r>
            <a:r>
              <a:rPr lang="zh-TW" altLang="en-US" sz="4400" b="1" dirty="0" smtClean="0">
                <a:solidFill>
                  <a:srgbClr val="FF0000"/>
                </a:solidFill>
                <a:effectLst>
                  <a:outerShdw blurRad="38100" dist="38100" dir="2700000" algn="tl">
                    <a:srgbClr val="000000">
                      <a:alpha val="43137"/>
                    </a:srgbClr>
                  </a:outerShdw>
                </a:effectLst>
              </a:rPr>
              <a:t>攻擊</a:t>
            </a:r>
            <a:endParaRPr lang="zh-TW" altLang="en-US" sz="4400" b="1" dirty="0">
              <a:solidFill>
                <a:srgbClr val="FF0000"/>
              </a:solidFill>
              <a:effectLst>
                <a:outerShdw blurRad="38100" dist="38100" dir="2700000" algn="tl">
                  <a:srgbClr val="000000">
                    <a:alpha val="43137"/>
                  </a:srgbClr>
                </a:outerShdw>
              </a:effectLst>
            </a:endParaRPr>
          </a:p>
        </p:txBody>
      </p:sp>
      <p:cxnSp>
        <p:nvCxnSpPr>
          <p:cNvPr id="7" name="直線單箭頭接點 6"/>
          <p:cNvCxnSpPr/>
          <p:nvPr/>
        </p:nvCxnSpPr>
        <p:spPr>
          <a:xfrm flipV="1">
            <a:off x="3410465" y="3583459"/>
            <a:ext cx="3624649" cy="16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079772" y="4868112"/>
            <a:ext cx="7274028" cy="369332"/>
          </a:xfrm>
          <a:prstGeom prst="rect">
            <a:avLst/>
          </a:prstGeom>
        </p:spPr>
        <p:txBody>
          <a:bodyPr wrap="square">
            <a:spAutoFit/>
          </a:bodyPr>
          <a:lstStyle/>
          <a:p>
            <a:r>
              <a:rPr lang="zh-TW" altLang="en-US" dirty="0" smtClean="0"/>
              <a:t>https://serverfault.com/questions/178437/snort-rules-for-syn-flood-ddos</a:t>
            </a:r>
            <a:endParaRPr lang="zh-TW" altLang="en-US" dirty="0"/>
          </a:p>
        </p:txBody>
      </p:sp>
      <p:sp>
        <p:nvSpPr>
          <p:cNvPr id="10" name="矩形 9"/>
          <p:cNvSpPr/>
          <p:nvPr/>
        </p:nvSpPr>
        <p:spPr>
          <a:xfrm>
            <a:off x="4841781" y="5284158"/>
            <a:ext cx="6096000" cy="923330"/>
          </a:xfrm>
          <a:prstGeom prst="rect">
            <a:avLst/>
          </a:prstGeom>
        </p:spPr>
        <p:txBody>
          <a:bodyPr>
            <a:spAutoFit/>
          </a:bodyPr>
          <a:lstStyle/>
          <a:p>
            <a:r>
              <a:rPr lang="en-US" altLang="zh-TW" dirty="0" smtClean="0"/>
              <a:t>alert </a:t>
            </a:r>
            <a:r>
              <a:rPr lang="en-US" altLang="zh-TW" dirty="0" err="1" smtClean="0"/>
              <a:t>tcp</a:t>
            </a:r>
            <a:r>
              <a:rPr lang="en-US" altLang="zh-TW" dirty="0" smtClean="0"/>
              <a:t> !$HOME_NET any -&gt; $HOME_NET 80 (flags: S; </a:t>
            </a:r>
            <a:r>
              <a:rPr lang="en-US" altLang="zh-TW" dirty="0" err="1" smtClean="0"/>
              <a:t>msg</a:t>
            </a:r>
            <a:r>
              <a:rPr lang="en-US" altLang="zh-TW" dirty="0" smtClean="0"/>
              <a:t>:"Possible TCP </a:t>
            </a:r>
            <a:r>
              <a:rPr lang="en-US" altLang="zh-TW" dirty="0" err="1" smtClean="0"/>
              <a:t>DoS</a:t>
            </a:r>
            <a:r>
              <a:rPr lang="en-US" altLang="zh-TW" dirty="0" smtClean="0"/>
              <a:t>"; flow: stateless; threshold: type both, track </a:t>
            </a:r>
            <a:r>
              <a:rPr lang="en-US" altLang="zh-TW" dirty="0" err="1" smtClean="0"/>
              <a:t>by_src</a:t>
            </a:r>
            <a:r>
              <a:rPr lang="en-US" altLang="zh-TW" dirty="0" smtClean="0"/>
              <a:t>, count 70, seconds 10; sid:10001;rev:1;)</a:t>
            </a:r>
            <a:endParaRPr lang="zh-TW" altLang="en-US" dirty="0"/>
          </a:p>
        </p:txBody>
      </p:sp>
      <p:pic>
        <p:nvPicPr>
          <p:cNvPr id="11" name="圖片 10"/>
          <p:cNvPicPr>
            <a:picLocks noChangeAspect="1"/>
          </p:cNvPicPr>
          <p:nvPr/>
        </p:nvPicPr>
        <p:blipFill>
          <a:blip r:embed="rId2"/>
          <a:stretch>
            <a:fillRect/>
          </a:stretch>
        </p:blipFill>
        <p:spPr>
          <a:xfrm>
            <a:off x="7061702" y="2878006"/>
            <a:ext cx="2387686" cy="1410905"/>
          </a:xfrm>
          <a:prstGeom prst="rect">
            <a:avLst/>
          </a:prstGeom>
        </p:spPr>
      </p:pic>
      <p:pic>
        <p:nvPicPr>
          <p:cNvPr id="12" name="Picture 2" descr="ãRapid7 Metasploitable-3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5362" y="2301057"/>
            <a:ext cx="1716987" cy="130906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3" descr="ãkali linuxã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5" name="圖片 14"/>
          <p:cNvPicPr>
            <a:picLocks noChangeAspect="1"/>
          </p:cNvPicPr>
          <p:nvPr/>
        </p:nvPicPr>
        <p:blipFill>
          <a:blip r:embed="rId4"/>
          <a:stretch>
            <a:fillRect/>
          </a:stretch>
        </p:blipFill>
        <p:spPr>
          <a:xfrm>
            <a:off x="601328" y="2750064"/>
            <a:ext cx="2855955" cy="16074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矩形 15"/>
          <p:cNvSpPr/>
          <p:nvPr/>
        </p:nvSpPr>
        <p:spPr>
          <a:xfrm>
            <a:off x="1119579" y="1623108"/>
            <a:ext cx="5257273" cy="369332"/>
          </a:xfrm>
          <a:prstGeom prst="rect">
            <a:avLst/>
          </a:prstGeom>
        </p:spPr>
        <p:txBody>
          <a:bodyPr wrap="none">
            <a:spAutoFit/>
          </a:bodyPr>
          <a:lstStyle/>
          <a:p>
            <a:r>
              <a:rPr lang="zh-TW" altLang="en-US" dirty="0" smtClean="0"/>
              <a:t>https://www.itread01.com/content/1508133497.html</a:t>
            </a:r>
            <a:endParaRPr lang="zh-TW" altLang="en-US" dirty="0"/>
          </a:p>
        </p:txBody>
      </p:sp>
    </p:spTree>
    <p:extLst>
      <p:ext uri="{BB962C8B-B14F-4D97-AF65-F5344CB8AC3E}">
        <p14:creationId xmlns:p14="http://schemas.microsoft.com/office/powerpoint/2010/main" val="1904253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Web</a:t>
            </a:r>
            <a:r>
              <a:rPr lang="zh-TW" altLang="en-US" sz="6000" dirty="0" smtClean="0"/>
              <a:t>網站攻防測試</a:t>
            </a:r>
            <a:endParaRPr lang="zh-TW" altLang="en-US" sz="6000" dirty="0"/>
          </a:p>
        </p:txBody>
      </p:sp>
    </p:spTree>
    <p:extLst>
      <p:ext uri="{BB962C8B-B14F-4D97-AF65-F5344CB8AC3E}">
        <p14:creationId xmlns:p14="http://schemas.microsoft.com/office/powerpoint/2010/main" val="974300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729" y="4144016"/>
            <a:ext cx="1633213" cy="105663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WAF</a:t>
            </a:r>
            <a:endParaRPr lang="zh-TW" altLang="en-US" sz="4000" dirty="0"/>
          </a:p>
        </p:txBody>
      </p:sp>
      <p:cxnSp>
        <p:nvCxnSpPr>
          <p:cNvPr id="9" name="直線單箭頭接點 8"/>
          <p:cNvCxnSpPr/>
          <p:nvPr/>
        </p:nvCxnSpPr>
        <p:spPr>
          <a:xfrm>
            <a:off x="5581725" y="4702216"/>
            <a:ext cx="1130791" cy="46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712516" y="4299956"/>
            <a:ext cx="2439874"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t>Web</a:t>
            </a:r>
            <a:r>
              <a:rPr lang="zh-TW" altLang="en-US" sz="2400" dirty="0" smtClean="0"/>
              <a:t>攻防實務１</a:t>
            </a:r>
            <a:r>
              <a:rPr lang="en-US" altLang="zh-TW" sz="2400" dirty="0" smtClean="0"/>
              <a:t>:</a:t>
            </a:r>
          </a:p>
          <a:p>
            <a:pPr algn="ctr"/>
            <a:r>
              <a:rPr lang="en-US" altLang="zh-TW" sz="2400" dirty="0" err="1" smtClean="0"/>
              <a:t>SQLi</a:t>
            </a:r>
            <a:r>
              <a:rPr lang="zh-TW" altLang="en-US" sz="2400" dirty="0" smtClean="0"/>
              <a:t>攻擊的防禦</a:t>
            </a:r>
            <a:endParaRPr lang="en-US" altLang="zh-TW" sz="2400" dirty="0" smtClean="0"/>
          </a:p>
        </p:txBody>
      </p:sp>
      <p:cxnSp>
        <p:nvCxnSpPr>
          <p:cNvPr id="13" name="直線單箭頭接點 12"/>
          <p:cNvCxnSpPr/>
          <p:nvPr/>
        </p:nvCxnSpPr>
        <p:spPr>
          <a:xfrm>
            <a:off x="1959074" y="4649470"/>
            <a:ext cx="10750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712517" y="5445956"/>
            <a:ext cx="2439874" cy="10566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t>Web</a:t>
            </a:r>
            <a:r>
              <a:rPr lang="zh-TW" altLang="en-US" sz="2400" dirty="0" smtClean="0"/>
              <a:t>攻防實務</a:t>
            </a:r>
            <a:r>
              <a:rPr lang="en-US" altLang="zh-TW" sz="2400" dirty="0" smtClean="0"/>
              <a:t>2:</a:t>
            </a:r>
          </a:p>
          <a:p>
            <a:pPr algn="ctr"/>
            <a:r>
              <a:rPr lang="en-US" altLang="zh-TW" sz="2400" dirty="0" smtClean="0"/>
              <a:t>XSS</a:t>
            </a:r>
            <a:r>
              <a:rPr lang="zh-TW" altLang="en-US" sz="2400" dirty="0" smtClean="0"/>
              <a:t>攻擊的防禦</a:t>
            </a:r>
            <a:endParaRPr lang="en-US" altLang="zh-TW" sz="2400" dirty="0" smtClean="0"/>
          </a:p>
        </p:txBody>
      </p:sp>
      <p:pic>
        <p:nvPicPr>
          <p:cNvPr id="15" name="Picture 4" descr="ãmodsecurity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8407" y="4371437"/>
            <a:ext cx="2430162" cy="63461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4504" y="6179422"/>
            <a:ext cx="4964179" cy="646331"/>
          </a:xfrm>
          <a:prstGeom prst="rect">
            <a:avLst/>
          </a:prstGeom>
        </p:spPr>
        <p:txBody>
          <a:bodyPr wrap="none">
            <a:spAutoFit/>
          </a:bodyPr>
          <a:lstStyle/>
          <a:p>
            <a:r>
              <a:rPr lang="en-US" altLang="zh-TW" dirty="0" smtClean="0"/>
              <a:t>What is a Web Application Firewall (WAF)?</a:t>
            </a:r>
          </a:p>
          <a:p>
            <a:r>
              <a:rPr lang="en-US" altLang="zh-TW" dirty="0" smtClean="0"/>
              <a:t>https://www.youtube.com/watch?v=p8CQcF_9280</a:t>
            </a:r>
            <a:endParaRPr lang="zh-TW" altLang="en-US" dirty="0"/>
          </a:p>
        </p:txBody>
      </p:sp>
      <p:cxnSp>
        <p:nvCxnSpPr>
          <p:cNvPr id="12" name="直線單箭頭接點 11"/>
          <p:cNvCxnSpPr/>
          <p:nvPr/>
        </p:nvCxnSpPr>
        <p:spPr>
          <a:xfrm>
            <a:off x="7745608" y="3080756"/>
            <a:ext cx="24714" cy="121920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482" name="Picture 2" descr="ãowasp top 1-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2516" y="148233"/>
            <a:ext cx="4608739" cy="280946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314159" y="3678454"/>
            <a:ext cx="5355633" cy="369332"/>
          </a:xfrm>
          <a:prstGeom prst="rect">
            <a:avLst/>
          </a:prstGeom>
        </p:spPr>
        <p:txBody>
          <a:bodyPr wrap="none">
            <a:spAutoFit/>
          </a:bodyPr>
          <a:lstStyle/>
          <a:p>
            <a:r>
              <a:rPr lang="en-US" altLang="zh-TW" dirty="0" smtClean="0"/>
              <a:t>Defending Against Web App Attacks Using </a:t>
            </a:r>
            <a:r>
              <a:rPr lang="en-US" altLang="zh-TW" dirty="0" err="1" smtClean="0"/>
              <a:t>ModSecurity</a:t>
            </a:r>
            <a:endParaRPr lang="zh-TW" altLang="en-US" dirty="0"/>
          </a:p>
        </p:txBody>
      </p:sp>
      <p:sp>
        <p:nvSpPr>
          <p:cNvPr id="19" name="矩形 18"/>
          <p:cNvSpPr/>
          <p:nvPr/>
        </p:nvSpPr>
        <p:spPr>
          <a:xfrm>
            <a:off x="2325442" y="3984076"/>
            <a:ext cx="4894097" cy="369332"/>
          </a:xfrm>
          <a:prstGeom prst="rect">
            <a:avLst/>
          </a:prstGeom>
        </p:spPr>
        <p:txBody>
          <a:bodyPr wrap="none">
            <a:spAutoFit/>
          </a:bodyPr>
          <a:lstStyle/>
          <a:p>
            <a:r>
              <a:rPr lang="en-US" altLang="zh-TW" dirty="0" smtClean="0"/>
              <a:t>https://www.youtube.com/watch?v=bqNZlN-imF8</a:t>
            </a:r>
            <a:endParaRPr lang="zh-TW" altLang="en-US" dirty="0"/>
          </a:p>
        </p:txBody>
      </p:sp>
      <p:sp>
        <p:nvSpPr>
          <p:cNvPr id="20" name="矩形 19"/>
          <p:cNvSpPr/>
          <p:nvPr/>
        </p:nvSpPr>
        <p:spPr>
          <a:xfrm>
            <a:off x="42909" y="1542057"/>
            <a:ext cx="3516895" cy="1477328"/>
          </a:xfrm>
          <a:prstGeom prst="rect">
            <a:avLst/>
          </a:prstGeom>
        </p:spPr>
        <p:txBody>
          <a:bodyPr wrap="square">
            <a:spAutoFit/>
          </a:bodyPr>
          <a:lstStyle/>
          <a:p>
            <a:r>
              <a:rPr lang="en-US" altLang="zh-TW" dirty="0" smtClean="0"/>
              <a:t>WAFs are basically deployed inline in three different ways. According to NSS Labs, deployment options are transparent bridge, transparent reverse proxy, and reverse proxy</a:t>
            </a:r>
            <a:endParaRPr lang="zh-TW" altLang="en-US" dirty="0"/>
          </a:p>
        </p:txBody>
      </p:sp>
      <p:sp>
        <p:nvSpPr>
          <p:cNvPr id="22" name="矩形 21"/>
          <p:cNvSpPr/>
          <p:nvPr/>
        </p:nvSpPr>
        <p:spPr>
          <a:xfrm>
            <a:off x="91570" y="5267824"/>
            <a:ext cx="3260186" cy="646331"/>
          </a:xfrm>
          <a:prstGeom prst="rect">
            <a:avLst/>
          </a:prstGeom>
        </p:spPr>
        <p:txBody>
          <a:bodyPr wrap="square">
            <a:spAutoFit/>
          </a:bodyPr>
          <a:lstStyle/>
          <a:p>
            <a:r>
              <a:rPr lang="en-US" altLang="zh-TW" dirty="0" smtClean="0"/>
              <a:t>https://en.wikipedia.org/wiki/Web_application_firewall</a:t>
            </a:r>
            <a:endParaRPr lang="zh-TW" altLang="en-US" dirty="0"/>
          </a:p>
        </p:txBody>
      </p:sp>
      <p:pic>
        <p:nvPicPr>
          <p:cNvPr id="23" name="圖片 22"/>
          <p:cNvPicPr>
            <a:picLocks noChangeAspect="1"/>
          </p:cNvPicPr>
          <p:nvPr/>
        </p:nvPicPr>
        <p:blipFill>
          <a:blip r:embed="rId4"/>
          <a:stretch>
            <a:fillRect/>
          </a:stretch>
        </p:blipFill>
        <p:spPr>
          <a:xfrm>
            <a:off x="3817545" y="559948"/>
            <a:ext cx="2494110" cy="3071564"/>
          </a:xfrm>
          <a:prstGeom prst="rect">
            <a:avLst/>
          </a:prstGeom>
        </p:spPr>
      </p:pic>
      <p:sp>
        <p:nvSpPr>
          <p:cNvPr id="24" name="矩形 23"/>
          <p:cNvSpPr/>
          <p:nvPr/>
        </p:nvSpPr>
        <p:spPr>
          <a:xfrm>
            <a:off x="85511" y="105485"/>
            <a:ext cx="2535822" cy="369332"/>
          </a:xfrm>
          <a:prstGeom prst="rect">
            <a:avLst/>
          </a:prstGeom>
        </p:spPr>
        <p:txBody>
          <a:bodyPr wrap="none">
            <a:spAutoFit/>
          </a:bodyPr>
          <a:lstStyle/>
          <a:p>
            <a:r>
              <a:rPr lang="en-US" altLang="zh-TW" dirty="0" err="1" smtClean="0"/>
              <a:t>ModSecurity</a:t>
            </a:r>
            <a:r>
              <a:rPr lang="en-US" altLang="zh-TW" dirty="0" smtClean="0"/>
              <a:t> Masterclass</a:t>
            </a:r>
            <a:endParaRPr lang="zh-TW" altLang="en-US" dirty="0"/>
          </a:p>
        </p:txBody>
      </p:sp>
      <p:sp>
        <p:nvSpPr>
          <p:cNvPr id="25" name="矩形 24"/>
          <p:cNvSpPr/>
          <p:nvPr/>
        </p:nvSpPr>
        <p:spPr>
          <a:xfrm>
            <a:off x="85511" y="452190"/>
            <a:ext cx="4090872" cy="246221"/>
          </a:xfrm>
          <a:prstGeom prst="rect">
            <a:avLst/>
          </a:prstGeom>
        </p:spPr>
        <p:txBody>
          <a:bodyPr wrap="square">
            <a:spAutoFit/>
          </a:bodyPr>
          <a:lstStyle/>
          <a:p>
            <a:r>
              <a:rPr lang="en-US" altLang="zh-TW" sz="1000" b="1" dirty="0" smtClean="0"/>
              <a:t>https://www.feistyduck.com/training/modsecurity-training-course</a:t>
            </a:r>
            <a:endParaRPr lang="zh-TW" altLang="en-US" sz="1000" b="1" dirty="0"/>
          </a:p>
        </p:txBody>
      </p:sp>
      <p:sp>
        <p:nvSpPr>
          <p:cNvPr id="26" name="矩形 25"/>
          <p:cNvSpPr/>
          <p:nvPr/>
        </p:nvSpPr>
        <p:spPr>
          <a:xfrm>
            <a:off x="85511" y="720954"/>
            <a:ext cx="3046027"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兩天課程</a:t>
            </a:r>
            <a:r>
              <a:rPr lang="en-US" altLang="zh-TW" b="1" dirty="0" smtClean="0">
                <a:effectLst>
                  <a:outerShdw blurRad="38100" dist="38100" dir="2700000" algn="tl">
                    <a:srgbClr val="000000">
                      <a:alpha val="43137"/>
                    </a:srgbClr>
                  </a:outerShdw>
                </a:effectLst>
              </a:rPr>
              <a:t>:CHF1,550</a:t>
            </a:r>
            <a:r>
              <a:rPr lang="zh-TW" altLang="en-US" b="1" dirty="0" smtClean="0">
                <a:effectLst>
                  <a:outerShdw blurRad="38100" dist="38100" dir="2700000" algn="tl">
                    <a:srgbClr val="000000">
                      <a:alpha val="43137"/>
                    </a:srgbClr>
                  </a:outerShdw>
                </a:effectLst>
              </a:rPr>
              <a:t> 瑞士法郎</a:t>
            </a:r>
            <a:endParaRPr lang="zh-TW" altLang="en-US" b="1" dirty="0">
              <a:effectLst>
                <a:outerShdw blurRad="38100" dist="38100" dir="2700000" algn="tl">
                  <a:srgbClr val="000000">
                    <a:alpha val="43137"/>
                  </a:srgbClr>
                </a:outerShdw>
              </a:effectLst>
            </a:endParaRPr>
          </a:p>
        </p:txBody>
      </p:sp>
      <p:sp>
        <p:nvSpPr>
          <p:cNvPr id="28" name="矩形 27"/>
          <p:cNvSpPr/>
          <p:nvPr/>
        </p:nvSpPr>
        <p:spPr>
          <a:xfrm>
            <a:off x="8350329" y="3220975"/>
            <a:ext cx="3469759" cy="677108"/>
          </a:xfrm>
          <a:prstGeom prst="rect">
            <a:avLst/>
          </a:prstGeom>
        </p:spPr>
        <p:txBody>
          <a:bodyPr wrap="square">
            <a:spAutoFit/>
          </a:bodyPr>
          <a:lstStyle/>
          <a:p>
            <a:r>
              <a:rPr lang="en-US" altLang="zh-TW" sz="1400" dirty="0" smtClean="0"/>
              <a:t>Visualizing Apache and </a:t>
            </a:r>
            <a:r>
              <a:rPr lang="en-US" altLang="zh-TW" sz="1400" dirty="0" err="1" smtClean="0"/>
              <a:t>ModSecurity</a:t>
            </a:r>
            <a:r>
              <a:rPr lang="en-US" altLang="zh-TW" sz="1400" dirty="0" smtClean="0"/>
              <a:t> Log Files</a:t>
            </a:r>
          </a:p>
          <a:p>
            <a:r>
              <a:rPr lang="en-US" altLang="zh-TW" sz="1200" b="1" dirty="0" smtClean="0">
                <a:effectLst>
                  <a:outerShdw blurRad="38100" dist="38100" dir="2700000" algn="tl">
                    <a:srgbClr val="000000">
                      <a:alpha val="43137"/>
                    </a:srgbClr>
                  </a:outerShdw>
                </a:effectLst>
              </a:rPr>
              <a:t>https://www.netnea.com/cms/apache-tutorial-11_visualizing-log-files/</a:t>
            </a:r>
            <a:endParaRPr lang="zh-TW" altLang="en-US" sz="1200" b="1" dirty="0">
              <a:effectLst>
                <a:outerShdw blurRad="38100" dist="38100" dir="2700000" algn="tl">
                  <a:srgbClr val="000000">
                    <a:alpha val="43137"/>
                  </a:srgbClr>
                </a:outerShdw>
              </a:effectLst>
            </a:endParaRPr>
          </a:p>
        </p:txBody>
      </p:sp>
      <p:sp>
        <p:nvSpPr>
          <p:cNvPr id="29" name="矩形 28"/>
          <p:cNvSpPr/>
          <p:nvPr/>
        </p:nvSpPr>
        <p:spPr>
          <a:xfrm>
            <a:off x="8244050" y="3912540"/>
            <a:ext cx="3868431" cy="307777"/>
          </a:xfrm>
          <a:prstGeom prst="rect">
            <a:avLst/>
          </a:prstGeom>
        </p:spPr>
        <p:txBody>
          <a:bodyPr wrap="none">
            <a:spAutoFit/>
          </a:bodyPr>
          <a:lstStyle/>
          <a:p>
            <a:r>
              <a:rPr lang="en-US" altLang="zh-TW" sz="1400" dirty="0" smtClean="0"/>
              <a:t>https://github.com/molu8bits/modsecurity-parser</a:t>
            </a:r>
            <a:endParaRPr lang="zh-TW" altLang="en-US" sz="1400" dirty="0"/>
          </a:p>
        </p:txBody>
      </p:sp>
      <p:cxnSp>
        <p:nvCxnSpPr>
          <p:cNvPr id="34" name="直線單箭頭接點 33"/>
          <p:cNvCxnSpPr/>
          <p:nvPr/>
        </p:nvCxnSpPr>
        <p:spPr>
          <a:xfrm flipV="1">
            <a:off x="9070909" y="4769964"/>
            <a:ext cx="794544" cy="150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9888609" y="4464029"/>
            <a:ext cx="2335237" cy="72848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Web</a:t>
            </a:r>
            <a:r>
              <a:rPr lang="zh-TW" altLang="en-US" sz="2000" dirty="0" smtClean="0"/>
              <a:t>分</a:t>
            </a:r>
            <a:r>
              <a:rPr lang="zh-TW" altLang="en-US" sz="2000" dirty="0"/>
              <a:t>析</a:t>
            </a:r>
            <a:r>
              <a:rPr lang="zh-TW" altLang="en-US" sz="2000" dirty="0" smtClean="0"/>
              <a:t>實務１</a:t>
            </a:r>
            <a:r>
              <a:rPr lang="en-US" altLang="zh-TW" sz="2000" dirty="0" smtClean="0"/>
              <a:t>:</a:t>
            </a:r>
          </a:p>
          <a:p>
            <a:pPr algn="ctr"/>
            <a:r>
              <a:rPr lang="en-US" altLang="zh-TW" dirty="0" err="1" smtClean="0"/>
              <a:t>SQLi</a:t>
            </a:r>
            <a:r>
              <a:rPr lang="zh-TW" altLang="en-US" dirty="0" smtClean="0"/>
              <a:t>攻擊的防禦分析</a:t>
            </a:r>
            <a:endParaRPr lang="en-US" altLang="zh-TW" dirty="0" smtClean="0"/>
          </a:p>
        </p:txBody>
      </p:sp>
      <p:pic>
        <p:nvPicPr>
          <p:cNvPr id="20484" name="Picture 4" descr="ãELK kibana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653" y="5356587"/>
            <a:ext cx="2406828" cy="643300"/>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7372864" y="6548754"/>
            <a:ext cx="4739617" cy="276999"/>
          </a:xfrm>
          <a:prstGeom prst="rect">
            <a:avLst/>
          </a:prstGeom>
        </p:spPr>
        <p:txBody>
          <a:bodyPr wrap="square">
            <a:spAutoFit/>
          </a:bodyPr>
          <a:lstStyle/>
          <a:p>
            <a:r>
              <a:rPr lang="en-US" altLang="zh-TW" sz="1200" dirty="0" smtClean="0"/>
              <a:t>https://resources.infosecinstitute.com/analyzing-mod-security-logs/#gref</a:t>
            </a:r>
            <a:endParaRPr lang="zh-TW" altLang="en-US" sz="1200" dirty="0"/>
          </a:p>
        </p:txBody>
      </p:sp>
    </p:spTree>
    <p:extLst>
      <p:ext uri="{BB962C8B-B14F-4D97-AF65-F5344CB8AC3E}">
        <p14:creationId xmlns:p14="http://schemas.microsoft.com/office/powerpoint/2010/main" val="3994989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smtClean="0"/>
              <a:t>the best hardware-based web application firewalls:</a:t>
            </a:r>
          </a:p>
          <a:p>
            <a:endParaRPr lang="en-US" altLang="zh-TW" dirty="0" smtClean="0"/>
          </a:p>
          <a:p>
            <a:pPr marL="514350" indent="-514350">
              <a:buFont typeface="+mj-lt"/>
              <a:buAutoNum type="arabicPeriod"/>
            </a:pPr>
            <a:r>
              <a:rPr lang="en-US" altLang="zh-TW" dirty="0" err="1" smtClean="0"/>
              <a:t>Imperva</a:t>
            </a:r>
            <a:r>
              <a:rPr lang="en-US" altLang="zh-TW" dirty="0" smtClean="0"/>
              <a:t> </a:t>
            </a:r>
            <a:r>
              <a:rPr lang="en-US" altLang="zh-TW" dirty="0" err="1" smtClean="0"/>
              <a:t>SecureSphere</a:t>
            </a:r>
            <a:endParaRPr lang="en-US" altLang="zh-TW" dirty="0" smtClean="0"/>
          </a:p>
          <a:p>
            <a:pPr marL="514350" indent="-514350">
              <a:buFont typeface="+mj-lt"/>
              <a:buAutoNum type="arabicPeriod"/>
            </a:pPr>
            <a:r>
              <a:rPr lang="en-US" altLang="zh-TW" dirty="0" smtClean="0"/>
              <a:t>Barracuda Web Application Firewall</a:t>
            </a:r>
          </a:p>
          <a:p>
            <a:pPr marL="514350" indent="-514350">
              <a:buFont typeface="+mj-lt"/>
              <a:buAutoNum type="arabicPeriod"/>
            </a:pPr>
            <a:r>
              <a:rPr lang="en-US" altLang="zh-TW" dirty="0" smtClean="0"/>
              <a:t>Citrix </a:t>
            </a:r>
            <a:r>
              <a:rPr lang="en-US" altLang="zh-TW" dirty="0" err="1" smtClean="0"/>
              <a:t>Netscaler</a:t>
            </a:r>
            <a:r>
              <a:rPr lang="en-US" altLang="zh-TW" dirty="0" smtClean="0"/>
              <a:t> Application Firewall</a:t>
            </a:r>
          </a:p>
          <a:p>
            <a:pPr marL="514350" indent="-514350">
              <a:buFont typeface="+mj-lt"/>
              <a:buAutoNum type="arabicPeriod"/>
            </a:pPr>
            <a:r>
              <a:rPr lang="en-US" altLang="zh-TW" dirty="0" smtClean="0"/>
              <a:t>Fortinet </a:t>
            </a:r>
            <a:r>
              <a:rPr lang="en-US" altLang="zh-TW" dirty="0" err="1" smtClean="0"/>
              <a:t>FortiWeb</a:t>
            </a:r>
            <a:endParaRPr lang="en-US" altLang="zh-TW" dirty="0" smtClean="0"/>
          </a:p>
          <a:p>
            <a:pPr marL="514350" indent="-514350">
              <a:buFont typeface="+mj-lt"/>
              <a:buAutoNum type="arabicPeriod"/>
            </a:pPr>
            <a:r>
              <a:rPr lang="en-US" altLang="zh-TW" dirty="0" smtClean="0"/>
              <a:t>F5 BIG-IP ASM</a:t>
            </a:r>
            <a:endParaRPr lang="zh-TW" altLang="en-US" dirty="0"/>
          </a:p>
        </p:txBody>
      </p:sp>
      <p:sp>
        <p:nvSpPr>
          <p:cNvPr id="4" name="矩形 3"/>
          <p:cNvSpPr/>
          <p:nvPr/>
        </p:nvSpPr>
        <p:spPr>
          <a:xfrm>
            <a:off x="2850292" y="2207911"/>
            <a:ext cx="7825946" cy="369332"/>
          </a:xfrm>
          <a:prstGeom prst="rect">
            <a:avLst/>
          </a:prstGeom>
        </p:spPr>
        <p:txBody>
          <a:bodyPr wrap="square">
            <a:spAutoFit/>
          </a:bodyPr>
          <a:lstStyle/>
          <a:p>
            <a:r>
              <a:rPr lang="en-US" altLang="zh-TW" dirty="0" smtClean="0"/>
              <a:t>https://www.comparitech.com/net-admin/best-web-application-firewall/</a:t>
            </a:r>
            <a:endParaRPr lang="zh-TW" altLang="en-US" dirty="0"/>
          </a:p>
        </p:txBody>
      </p:sp>
    </p:spTree>
    <p:extLst>
      <p:ext uri="{BB962C8B-B14F-4D97-AF65-F5344CB8AC3E}">
        <p14:creationId xmlns:p14="http://schemas.microsoft.com/office/powerpoint/2010/main" val="3273219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Cloud-based WAFs</a:t>
            </a:r>
            <a:br>
              <a:rPr lang="en-US" altLang="zh-TW" dirty="0" smtClean="0"/>
            </a:br>
            <a:endParaRPr lang="zh-TW" altLang="en-US" dirty="0"/>
          </a:p>
        </p:txBody>
      </p:sp>
      <p:sp>
        <p:nvSpPr>
          <p:cNvPr id="3" name="內容版面配置區 2"/>
          <p:cNvSpPr>
            <a:spLocks noGrp="1"/>
          </p:cNvSpPr>
          <p:nvPr>
            <p:ph idx="1"/>
          </p:nvPr>
        </p:nvSpPr>
        <p:spPr>
          <a:xfrm>
            <a:off x="838200" y="1825625"/>
            <a:ext cx="10515600" cy="3792580"/>
          </a:xfrm>
        </p:spPr>
        <p:txBody>
          <a:bodyPr/>
          <a:lstStyle/>
          <a:p>
            <a:pPr marL="514350" indent="-514350">
              <a:buFont typeface="+mj-lt"/>
              <a:buAutoNum type="arabicPeriod"/>
            </a:pPr>
            <a:r>
              <a:rPr lang="en-US" altLang="zh-TW" dirty="0" err="1" smtClean="0"/>
              <a:t>StackPath</a:t>
            </a:r>
            <a:r>
              <a:rPr lang="en-US" altLang="zh-TW" dirty="0" smtClean="0"/>
              <a:t> Web Application Firewall (FREE TRIAL)</a:t>
            </a:r>
          </a:p>
          <a:p>
            <a:pPr marL="514350" indent="-514350">
              <a:buFont typeface="+mj-lt"/>
              <a:buAutoNum type="arabicPeriod"/>
            </a:pPr>
            <a:r>
              <a:rPr lang="en-US" altLang="zh-TW" dirty="0" err="1" smtClean="0"/>
              <a:t>Sucuri</a:t>
            </a:r>
            <a:r>
              <a:rPr lang="en-US" altLang="zh-TW" dirty="0" smtClean="0"/>
              <a:t> Website Firewall (LEARN MORE)</a:t>
            </a:r>
          </a:p>
          <a:p>
            <a:pPr marL="514350" indent="-514350">
              <a:buFont typeface="+mj-lt"/>
              <a:buAutoNum type="arabicPeriod"/>
            </a:pPr>
            <a:r>
              <a:rPr lang="en-US" altLang="zh-TW" dirty="0" err="1" smtClean="0"/>
              <a:t>Cloudflare</a:t>
            </a:r>
            <a:r>
              <a:rPr lang="en-US" altLang="zh-TW" dirty="0" smtClean="0"/>
              <a:t> WAF</a:t>
            </a:r>
          </a:p>
          <a:p>
            <a:pPr marL="514350" indent="-514350">
              <a:buFont typeface="+mj-lt"/>
              <a:buAutoNum type="arabicPeriod"/>
            </a:pPr>
            <a:r>
              <a:rPr lang="en-US" altLang="zh-TW" dirty="0" smtClean="0"/>
              <a:t>Akamai Kona Site Defender</a:t>
            </a:r>
          </a:p>
          <a:p>
            <a:pPr marL="514350" indent="-514350">
              <a:buFont typeface="+mj-lt"/>
              <a:buAutoNum type="arabicPeriod"/>
            </a:pPr>
            <a:r>
              <a:rPr lang="en-US" altLang="zh-TW" dirty="0" smtClean="0"/>
              <a:t>F5 </a:t>
            </a:r>
            <a:r>
              <a:rPr lang="en-US" altLang="zh-TW" dirty="0" err="1" smtClean="0"/>
              <a:t>Silverline</a:t>
            </a:r>
            <a:r>
              <a:rPr lang="en-US" altLang="zh-TW" dirty="0" smtClean="0"/>
              <a:t> Web Application Firewall</a:t>
            </a:r>
          </a:p>
          <a:p>
            <a:pPr marL="514350" indent="-514350">
              <a:buFont typeface="+mj-lt"/>
              <a:buAutoNum type="arabicPeriod"/>
            </a:pPr>
            <a:r>
              <a:rPr lang="en-US" altLang="zh-TW" b="1" dirty="0" smtClean="0">
                <a:solidFill>
                  <a:srgbClr val="FF0000"/>
                </a:solidFill>
                <a:effectLst>
                  <a:outerShdw blurRad="38100" dist="38100" dir="2700000" algn="tl">
                    <a:srgbClr val="000000">
                      <a:alpha val="43137"/>
                    </a:srgbClr>
                  </a:outerShdw>
                </a:effectLst>
              </a:rPr>
              <a:t>Amazon Web Services WAF</a:t>
            </a:r>
          </a:p>
          <a:p>
            <a:pPr marL="514350" indent="-514350">
              <a:buFont typeface="+mj-lt"/>
              <a:buAutoNum type="arabicPeriod"/>
            </a:pPr>
            <a:r>
              <a:rPr lang="en-US" altLang="zh-TW" dirty="0" err="1" smtClean="0"/>
              <a:t>Incapsula</a:t>
            </a:r>
            <a:r>
              <a:rPr lang="en-US" altLang="zh-TW" dirty="0" smtClean="0"/>
              <a:t> Web Application Firewall</a:t>
            </a:r>
            <a:endParaRPr lang="zh-TW" altLang="en-US" dirty="0"/>
          </a:p>
        </p:txBody>
      </p:sp>
      <p:sp>
        <p:nvSpPr>
          <p:cNvPr id="4" name="矩形 3"/>
          <p:cNvSpPr/>
          <p:nvPr/>
        </p:nvSpPr>
        <p:spPr>
          <a:xfrm>
            <a:off x="838200" y="1027906"/>
            <a:ext cx="7661189" cy="369332"/>
          </a:xfrm>
          <a:prstGeom prst="rect">
            <a:avLst/>
          </a:prstGeom>
        </p:spPr>
        <p:txBody>
          <a:bodyPr wrap="square">
            <a:spAutoFit/>
          </a:bodyPr>
          <a:lstStyle/>
          <a:p>
            <a:r>
              <a:rPr lang="en-US" altLang="zh-TW" dirty="0" smtClean="0"/>
              <a:t>https://www.comparitech.com/net-admin/best-web-application-firewall/</a:t>
            </a:r>
            <a:endParaRPr lang="zh-TW" altLang="en-US" dirty="0"/>
          </a:p>
        </p:txBody>
      </p:sp>
    </p:spTree>
    <p:extLst>
      <p:ext uri="{BB962C8B-B14F-4D97-AF65-F5344CB8AC3E}">
        <p14:creationId xmlns:p14="http://schemas.microsoft.com/office/powerpoint/2010/main" val="32506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Web</a:t>
            </a:r>
            <a:r>
              <a:rPr lang="zh-TW" altLang="en-US" dirty="0" smtClean="0"/>
              <a:t>測試環境</a:t>
            </a:r>
            <a:r>
              <a:rPr lang="en-US" altLang="zh-TW" dirty="0" smtClean="0"/>
              <a:t>:web2019.ova</a:t>
            </a:r>
            <a:br>
              <a:rPr lang="en-US" altLang="zh-TW" dirty="0" smtClean="0"/>
            </a:br>
            <a:r>
              <a:rPr lang="en-US" altLang="zh-TW" dirty="0" smtClean="0"/>
              <a:t>Web</a:t>
            </a:r>
            <a:r>
              <a:rPr lang="zh-TW" altLang="en-US" dirty="0" smtClean="0"/>
              <a:t>測試環境建置手冊</a:t>
            </a:r>
            <a:endParaRPr lang="zh-TW" altLang="en-US" dirty="0"/>
          </a:p>
        </p:txBody>
      </p:sp>
      <p:sp>
        <p:nvSpPr>
          <p:cNvPr id="3" name="內容版面配置區 2"/>
          <p:cNvSpPr>
            <a:spLocks noGrp="1"/>
          </p:cNvSpPr>
          <p:nvPr>
            <p:ph idx="1"/>
          </p:nvPr>
        </p:nvSpPr>
        <p:spPr>
          <a:xfrm>
            <a:off x="838200" y="1825625"/>
            <a:ext cx="3709086" cy="4351338"/>
          </a:xfrm>
        </p:spPr>
        <p:txBody>
          <a:bodyPr/>
          <a:lstStyle/>
          <a:p>
            <a:r>
              <a:rPr lang="en-US" altLang="zh-TW" b="1" dirty="0" smtClean="0">
                <a:solidFill>
                  <a:srgbClr val="FF0000"/>
                </a:solidFill>
                <a:effectLst>
                  <a:outerShdw blurRad="38100" dist="38100" dir="2700000" algn="tl">
                    <a:srgbClr val="000000">
                      <a:alpha val="43137"/>
                    </a:srgbClr>
                  </a:outerShdw>
                </a:effectLst>
              </a:rPr>
              <a:t>Ubuntu 18.04 LTS</a:t>
            </a:r>
          </a:p>
          <a:p>
            <a:r>
              <a:rPr lang="en-US" altLang="zh-TW" dirty="0" smtClean="0"/>
              <a:t>Nginx</a:t>
            </a:r>
          </a:p>
          <a:p>
            <a:r>
              <a:rPr lang="en-US" altLang="zh-TW" dirty="0" smtClean="0"/>
              <a:t>PHP</a:t>
            </a:r>
          </a:p>
          <a:p>
            <a:r>
              <a:rPr lang="en-US" altLang="zh-TW" dirty="0" err="1" smtClean="0"/>
              <a:t>Mysql</a:t>
            </a:r>
            <a:endParaRPr lang="en-US" altLang="zh-TW" dirty="0" smtClean="0"/>
          </a:p>
          <a:p>
            <a:r>
              <a:rPr lang="en-US" altLang="zh-TW" b="1" dirty="0" err="1" smtClean="0">
                <a:solidFill>
                  <a:srgbClr val="FF0000"/>
                </a:solidFill>
                <a:effectLst>
                  <a:outerShdw blurRad="38100" dist="38100" dir="2700000" algn="tl">
                    <a:srgbClr val="000000">
                      <a:alpha val="43137"/>
                    </a:srgbClr>
                  </a:outerShdw>
                </a:effectLst>
              </a:rPr>
              <a:t>Modsecurity</a:t>
            </a:r>
            <a:endParaRPr lang="en-US" altLang="zh-TW" b="1" dirty="0" smtClean="0">
              <a:solidFill>
                <a:srgbClr val="FF0000"/>
              </a:solidFill>
              <a:effectLst>
                <a:outerShdw blurRad="38100" dist="38100" dir="2700000" algn="tl">
                  <a:srgbClr val="000000">
                    <a:alpha val="43137"/>
                  </a:srgbClr>
                </a:outerShdw>
              </a:effectLst>
            </a:endParaRPr>
          </a:p>
          <a:p>
            <a:r>
              <a:rPr lang="en-US" altLang="zh-TW" dirty="0" smtClean="0"/>
              <a:t>Node.js</a:t>
            </a:r>
          </a:p>
          <a:p>
            <a:r>
              <a:rPr lang="en-US" altLang="zh-TW" dirty="0" err="1" smtClean="0"/>
              <a:t>docker</a:t>
            </a:r>
            <a:endParaRPr lang="en-US" altLang="zh-TW" dirty="0" smtClean="0"/>
          </a:p>
          <a:p>
            <a:endParaRPr lang="zh-TW" altLang="en-US" dirty="0"/>
          </a:p>
        </p:txBody>
      </p:sp>
      <p:sp>
        <p:nvSpPr>
          <p:cNvPr id="4" name="內容版面配置區 2"/>
          <p:cNvSpPr txBox="1">
            <a:spLocks/>
          </p:cNvSpPr>
          <p:nvPr/>
        </p:nvSpPr>
        <p:spPr>
          <a:xfrm>
            <a:off x="4689389" y="1825625"/>
            <a:ext cx="37090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smtClean="0"/>
              <a:t>漏洞平台</a:t>
            </a:r>
            <a:endParaRPr lang="en-US" altLang="zh-TW" dirty="0" smtClean="0"/>
          </a:p>
          <a:p>
            <a:pPr marL="0" indent="0">
              <a:buNone/>
            </a:pPr>
            <a:r>
              <a:rPr lang="en-US" altLang="zh-TW" dirty="0" smtClean="0"/>
              <a:t>OWASPBWA</a:t>
            </a:r>
          </a:p>
          <a:p>
            <a:pPr marL="0" indent="0">
              <a:buNone/>
            </a:pPr>
            <a:r>
              <a:rPr lang="en-US" altLang="zh-TW" dirty="0" err="1" smtClean="0"/>
              <a:t>WebGoat</a:t>
            </a:r>
            <a:endParaRPr lang="en-US" altLang="zh-TW" dirty="0" smtClean="0"/>
          </a:p>
          <a:p>
            <a:pPr marL="0" indent="0">
              <a:buNone/>
            </a:pPr>
            <a:r>
              <a:rPr lang="en-US" altLang="zh-TW" dirty="0" smtClean="0"/>
              <a:t>DVWA</a:t>
            </a:r>
          </a:p>
          <a:p>
            <a:pPr marL="0" indent="0">
              <a:buNone/>
            </a:pPr>
            <a:endParaRPr lang="en-US" altLang="zh-TW" dirty="0" smtClean="0"/>
          </a:p>
          <a:p>
            <a:endParaRPr lang="zh-TW" altLang="en-US" dirty="0"/>
          </a:p>
        </p:txBody>
      </p:sp>
    </p:spTree>
    <p:extLst>
      <p:ext uri="{BB962C8B-B14F-4D97-AF65-F5344CB8AC3E}">
        <p14:creationId xmlns:p14="http://schemas.microsoft.com/office/powerpoint/2010/main" val="197053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p:cNvCxnSpPr/>
          <p:nvPr/>
        </p:nvCxnSpPr>
        <p:spPr>
          <a:xfrm>
            <a:off x="5025081" y="2439510"/>
            <a:ext cx="2891482" cy="141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l="7523" t="17394" r="10495" b="19905"/>
          <a:stretch/>
        </p:blipFill>
        <p:spPr bwMode="auto">
          <a:xfrm>
            <a:off x="7982466" y="1446787"/>
            <a:ext cx="3748216" cy="2150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338" name="Picture 2" descr="ãsqlmap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42" y="3876933"/>
            <a:ext cx="3403172" cy="2619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519606" y="1655541"/>
            <a:ext cx="2279791" cy="584775"/>
          </a:xfrm>
          <a:prstGeom prst="rect">
            <a:avLst/>
          </a:prstGeom>
        </p:spPr>
        <p:txBody>
          <a:bodyPr wrap="none">
            <a:spAutoFit/>
          </a:bodyPr>
          <a:lstStyle/>
          <a:p>
            <a:r>
              <a:rPr lang="en-US" altLang="zh-TW" sz="3200" b="1" dirty="0" err="1" smtClean="0">
                <a:effectLst>
                  <a:outerShdw blurRad="38100" dist="38100" dir="2700000" algn="tl">
                    <a:srgbClr val="000000">
                      <a:alpha val="43137"/>
                    </a:srgbClr>
                  </a:outerShdw>
                </a:effectLst>
              </a:rPr>
              <a:t>Sql</a:t>
            </a:r>
            <a:r>
              <a:rPr lang="en-US" altLang="zh-TW" sz="3200" b="1" dirty="0" smtClean="0">
                <a:effectLst>
                  <a:outerShdw blurRad="38100" dist="38100" dir="2700000" algn="tl">
                    <a:srgbClr val="000000">
                      <a:alpha val="43137"/>
                    </a:srgbClr>
                  </a:outerShdw>
                </a:effectLst>
              </a:rPr>
              <a:t> injection</a:t>
            </a:r>
            <a:endParaRPr lang="zh-TW" altLang="en-US" sz="3200" b="1" dirty="0">
              <a:effectLst>
                <a:outerShdw blurRad="38100" dist="38100" dir="2700000" algn="tl">
                  <a:srgbClr val="000000">
                    <a:alpha val="43137"/>
                  </a:srgbClr>
                </a:outerShdw>
              </a:effectLst>
            </a:endParaRPr>
          </a:p>
        </p:txBody>
      </p:sp>
      <p:sp>
        <p:nvSpPr>
          <p:cNvPr id="8" name="矩形 7"/>
          <p:cNvSpPr/>
          <p:nvPr/>
        </p:nvSpPr>
        <p:spPr>
          <a:xfrm>
            <a:off x="480957" y="3161956"/>
            <a:ext cx="2432076" cy="369332"/>
          </a:xfrm>
          <a:prstGeom prst="rect">
            <a:avLst/>
          </a:prstGeom>
        </p:spPr>
        <p:txBody>
          <a:bodyPr wrap="none">
            <a:spAutoFit/>
          </a:bodyPr>
          <a:lstStyle/>
          <a:p>
            <a:r>
              <a:rPr lang="en-US" altLang="zh-TW" b="1" i="0" dirty="0" err="1" smtClean="0">
                <a:solidFill>
                  <a:srgbClr val="504C48"/>
                </a:solidFill>
                <a:effectLst>
                  <a:outerShdw blurRad="38100" dist="38100" dir="2700000" algn="tl">
                    <a:srgbClr val="000000">
                      <a:alpha val="43137"/>
                    </a:srgbClr>
                  </a:outerShdw>
                </a:effectLst>
                <a:latin typeface="Helvetica Neue"/>
              </a:rPr>
              <a:t>Sql</a:t>
            </a:r>
            <a:r>
              <a:rPr lang="en-US" altLang="zh-TW" b="1" i="0" dirty="0" smtClean="0">
                <a:solidFill>
                  <a:srgbClr val="504C48"/>
                </a:solidFill>
                <a:effectLst>
                  <a:outerShdw blurRad="38100" dist="38100" dir="2700000" algn="tl">
                    <a:srgbClr val="000000">
                      <a:alpha val="43137"/>
                    </a:srgbClr>
                  </a:outerShdw>
                </a:effectLst>
                <a:latin typeface="Helvetica Neue"/>
              </a:rPr>
              <a:t> injection with </a:t>
            </a:r>
            <a:r>
              <a:rPr lang="en-US" altLang="zh-TW" b="1" i="0" dirty="0" err="1" smtClean="0">
                <a:solidFill>
                  <a:srgbClr val="504C48"/>
                </a:solidFill>
                <a:effectLst>
                  <a:outerShdw blurRad="38100" dist="38100" dir="2700000" algn="tl">
                    <a:srgbClr val="000000">
                      <a:alpha val="43137"/>
                    </a:srgbClr>
                  </a:outerShdw>
                </a:effectLst>
                <a:latin typeface="Helvetica Neue"/>
              </a:rPr>
              <a:t>sqlmap</a:t>
            </a:r>
            <a:endParaRPr lang="en-US" altLang="zh-TW" b="1" i="0" dirty="0">
              <a:solidFill>
                <a:srgbClr val="504C48"/>
              </a:solidFill>
              <a:effectLst>
                <a:outerShdw blurRad="38100" dist="38100" dir="2700000" algn="tl">
                  <a:srgbClr val="000000">
                    <a:alpha val="43137"/>
                  </a:srgbClr>
                </a:outerShdw>
              </a:effectLst>
              <a:latin typeface="Helvetica Neue"/>
            </a:endParaRPr>
          </a:p>
        </p:txBody>
      </p:sp>
      <p:sp>
        <p:nvSpPr>
          <p:cNvPr id="9" name="矩形 8"/>
          <p:cNvSpPr/>
          <p:nvPr/>
        </p:nvSpPr>
        <p:spPr>
          <a:xfrm>
            <a:off x="480957" y="3468751"/>
            <a:ext cx="6417276" cy="369332"/>
          </a:xfrm>
          <a:prstGeom prst="rect">
            <a:avLst/>
          </a:prstGeom>
        </p:spPr>
        <p:txBody>
          <a:bodyPr wrap="square">
            <a:spAutoFit/>
          </a:bodyPr>
          <a:lstStyle/>
          <a:p>
            <a:r>
              <a:rPr lang="zh-TW" altLang="en-US" dirty="0" smtClean="0"/>
              <a:t>https://www.slideshare.net/hcoduarte/sql-injection-with-sqlmap</a:t>
            </a:r>
            <a:endParaRPr lang="zh-TW" altLang="en-US" dirty="0"/>
          </a:p>
        </p:txBody>
      </p:sp>
      <p:pic>
        <p:nvPicPr>
          <p:cNvPr id="14340" name="Picture 4" descr="ãsqlmap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7435" y="1619019"/>
            <a:ext cx="3096111" cy="1492326"/>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5"/>
          <a:stretch>
            <a:fillRect/>
          </a:stretch>
        </p:blipFill>
        <p:spPr>
          <a:xfrm>
            <a:off x="244304" y="1893148"/>
            <a:ext cx="1897534" cy="1068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3185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l="7523" t="17394" r="10495" b="19905"/>
          <a:stretch/>
        </p:blipFill>
        <p:spPr bwMode="auto">
          <a:xfrm>
            <a:off x="9319867" y="1242546"/>
            <a:ext cx="2545493" cy="14601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4" name="直線單箭頭接點 3"/>
          <p:cNvCxnSpPr/>
          <p:nvPr/>
        </p:nvCxnSpPr>
        <p:spPr>
          <a:xfrm flipV="1">
            <a:off x="5055450" y="1559905"/>
            <a:ext cx="2310561" cy="123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338" name="Picture 2" descr="ãsqlmap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99" y="3593546"/>
            <a:ext cx="3403172" cy="2619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055450" y="834074"/>
            <a:ext cx="2279791" cy="584775"/>
          </a:xfrm>
          <a:prstGeom prst="rect">
            <a:avLst/>
          </a:prstGeom>
        </p:spPr>
        <p:txBody>
          <a:bodyPr wrap="none">
            <a:spAutoFit/>
          </a:bodyPr>
          <a:lstStyle/>
          <a:p>
            <a:r>
              <a:rPr lang="en-US" altLang="zh-TW" sz="3200" b="1" dirty="0" err="1" smtClean="0">
                <a:effectLst>
                  <a:outerShdw blurRad="38100" dist="38100" dir="2700000" algn="tl">
                    <a:srgbClr val="000000">
                      <a:alpha val="43137"/>
                    </a:srgbClr>
                  </a:outerShdw>
                </a:effectLst>
              </a:rPr>
              <a:t>Sql</a:t>
            </a:r>
            <a:r>
              <a:rPr lang="en-US" altLang="zh-TW" sz="3200" b="1" dirty="0" smtClean="0">
                <a:effectLst>
                  <a:outerShdw blurRad="38100" dist="38100" dir="2700000" algn="tl">
                    <a:srgbClr val="000000">
                      <a:alpha val="43137"/>
                    </a:srgbClr>
                  </a:outerShdw>
                </a:effectLst>
              </a:rPr>
              <a:t> injection</a:t>
            </a:r>
            <a:endParaRPr lang="zh-TW" altLang="en-US" sz="3200" b="1" dirty="0">
              <a:effectLst>
                <a:outerShdw blurRad="38100" dist="38100" dir="2700000" algn="tl">
                  <a:srgbClr val="000000">
                    <a:alpha val="43137"/>
                  </a:srgbClr>
                </a:outerShdw>
              </a:effectLst>
            </a:endParaRPr>
          </a:p>
        </p:txBody>
      </p:sp>
      <p:sp>
        <p:nvSpPr>
          <p:cNvPr id="8" name="矩形 7"/>
          <p:cNvSpPr/>
          <p:nvPr/>
        </p:nvSpPr>
        <p:spPr>
          <a:xfrm>
            <a:off x="461899" y="2822898"/>
            <a:ext cx="2432076" cy="369332"/>
          </a:xfrm>
          <a:prstGeom prst="rect">
            <a:avLst/>
          </a:prstGeom>
        </p:spPr>
        <p:txBody>
          <a:bodyPr wrap="none">
            <a:spAutoFit/>
          </a:bodyPr>
          <a:lstStyle/>
          <a:p>
            <a:r>
              <a:rPr lang="en-US" altLang="zh-TW" b="1" i="0" dirty="0" err="1" smtClean="0">
                <a:solidFill>
                  <a:srgbClr val="504C48"/>
                </a:solidFill>
                <a:effectLst>
                  <a:outerShdw blurRad="38100" dist="38100" dir="2700000" algn="tl">
                    <a:srgbClr val="000000">
                      <a:alpha val="43137"/>
                    </a:srgbClr>
                  </a:outerShdw>
                </a:effectLst>
                <a:latin typeface="Helvetica Neue"/>
              </a:rPr>
              <a:t>Sql</a:t>
            </a:r>
            <a:r>
              <a:rPr lang="en-US" altLang="zh-TW" b="1" i="0" dirty="0" smtClean="0">
                <a:solidFill>
                  <a:srgbClr val="504C48"/>
                </a:solidFill>
                <a:effectLst>
                  <a:outerShdw blurRad="38100" dist="38100" dir="2700000" algn="tl">
                    <a:srgbClr val="000000">
                      <a:alpha val="43137"/>
                    </a:srgbClr>
                  </a:outerShdw>
                </a:effectLst>
                <a:latin typeface="Helvetica Neue"/>
              </a:rPr>
              <a:t> injection with </a:t>
            </a:r>
            <a:r>
              <a:rPr lang="en-US" altLang="zh-TW" b="1" i="0" dirty="0" err="1" smtClean="0">
                <a:solidFill>
                  <a:srgbClr val="504C48"/>
                </a:solidFill>
                <a:effectLst>
                  <a:outerShdw blurRad="38100" dist="38100" dir="2700000" algn="tl">
                    <a:srgbClr val="000000">
                      <a:alpha val="43137"/>
                    </a:srgbClr>
                  </a:outerShdw>
                </a:effectLst>
                <a:latin typeface="Helvetica Neue"/>
              </a:rPr>
              <a:t>sqlmap</a:t>
            </a:r>
            <a:endParaRPr lang="en-US" altLang="zh-TW" b="1" i="0" dirty="0">
              <a:solidFill>
                <a:srgbClr val="504C48"/>
              </a:solidFill>
              <a:effectLst>
                <a:outerShdw blurRad="38100" dist="38100" dir="2700000" algn="tl">
                  <a:srgbClr val="000000">
                    <a:alpha val="43137"/>
                  </a:srgbClr>
                </a:outerShdw>
              </a:effectLst>
              <a:latin typeface="Helvetica Neue"/>
            </a:endParaRPr>
          </a:p>
        </p:txBody>
      </p:sp>
      <p:sp>
        <p:nvSpPr>
          <p:cNvPr id="9" name="矩形 8"/>
          <p:cNvSpPr/>
          <p:nvPr/>
        </p:nvSpPr>
        <p:spPr>
          <a:xfrm>
            <a:off x="461899" y="3129693"/>
            <a:ext cx="6417276" cy="369332"/>
          </a:xfrm>
          <a:prstGeom prst="rect">
            <a:avLst/>
          </a:prstGeom>
        </p:spPr>
        <p:txBody>
          <a:bodyPr wrap="square">
            <a:spAutoFit/>
          </a:bodyPr>
          <a:lstStyle/>
          <a:p>
            <a:r>
              <a:rPr lang="zh-TW" altLang="en-US" dirty="0" smtClean="0"/>
              <a:t>https://www.slideshare.net/hcoduarte/sql-injection-with-sqlmap</a:t>
            </a:r>
            <a:endParaRPr lang="zh-TW" altLang="en-US" dirty="0"/>
          </a:p>
        </p:txBody>
      </p:sp>
      <p:pic>
        <p:nvPicPr>
          <p:cNvPr id="14340" name="Picture 4" descr="ãsqlmap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7804" y="751756"/>
            <a:ext cx="3096111" cy="1492326"/>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5"/>
          <a:stretch>
            <a:fillRect/>
          </a:stretch>
        </p:blipFill>
        <p:spPr>
          <a:xfrm>
            <a:off x="274673" y="1025885"/>
            <a:ext cx="1897534" cy="1068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386" name="Picture 2" descr="ãmodsecurityãçåçæå°çµ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11" y="1877956"/>
            <a:ext cx="2964459" cy="148802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ãmodsecurity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7546" y="979317"/>
            <a:ext cx="2945005" cy="76905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modsecurity.org/crs/images/CRS3-movie-poster-smal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1747" y="3876933"/>
            <a:ext cx="1987178" cy="278204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978822" y="3302246"/>
            <a:ext cx="3989234" cy="369332"/>
          </a:xfrm>
          <a:prstGeom prst="rect">
            <a:avLst/>
          </a:prstGeom>
        </p:spPr>
        <p:txBody>
          <a:bodyPr wrap="none">
            <a:spAutoFit/>
          </a:bodyPr>
          <a:lstStyle/>
          <a:p>
            <a:r>
              <a:rPr lang="en-US" altLang="zh-TW" dirty="0" smtClean="0"/>
              <a:t>OWASP </a:t>
            </a:r>
            <a:r>
              <a:rPr lang="en-US" altLang="zh-TW" dirty="0" err="1" smtClean="0"/>
              <a:t>ModSecurity</a:t>
            </a:r>
            <a:r>
              <a:rPr lang="en-US" altLang="zh-TW" dirty="0" smtClean="0"/>
              <a:t> Core Rule Set (CRS)</a:t>
            </a:r>
            <a:endParaRPr lang="zh-TW" altLang="en-US" dirty="0"/>
          </a:p>
        </p:txBody>
      </p:sp>
      <p:sp>
        <p:nvSpPr>
          <p:cNvPr id="6" name="矩形 5"/>
          <p:cNvSpPr/>
          <p:nvPr/>
        </p:nvSpPr>
        <p:spPr>
          <a:xfrm>
            <a:off x="9245726" y="3596183"/>
            <a:ext cx="2872133" cy="369332"/>
          </a:xfrm>
          <a:prstGeom prst="rect">
            <a:avLst/>
          </a:prstGeom>
        </p:spPr>
        <p:txBody>
          <a:bodyPr wrap="none">
            <a:spAutoFit/>
          </a:bodyPr>
          <a:lstStyle/>
          <a:p>
            <a:r>
              <a:rPr lang="en-US" altLang="zh-TW" dirty="0" smtClean="0"/>
              <a:t>https://modsecurity.org/crs/</a:t>
            </a:r>
            <a:endParaRPr lang="zh-TW" altLang="en-US" dirty="0"/>
          </a:p>
        </p:txBody>
      </p:sp>
    </p:spTree>
    <p:extLst>
      <p:ext uri="{BB962C8B-B14F-4D97-AF65-F5344CB8AC3E}">
        <p14:creationId xmlns:p14="http://schemas.microsoft.com/office/powerpoint/2010/main" val="3813168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p:cNvCxnSpPr/>
          <p:nvPr/>
        </p:nvCxnSpPr>
        <p:spPr>
          <a:xfrm flipV="1">
            <a:off x="3308412" y="3188043"/>
            <a:ext cx="5464885" cy="56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l="7523" t="17394" r="10495" b="19905"/>
          <a:stretch/>
        </p:blipFill>
        <p:spPr bwMode="auto">
          <a:xfrm>
            <a:off x="9282177" y="2789851"/>
            <a:ext cx="2548319" cy="16120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矩形 1"/>
          <p:cNvSpPr/>
          <p:nvPr/>
        </p:nvSpPr>
        <p:spPr>
          <a:xfrm>
            <a:off x="3405398" y="1842758"/>
            <a:ext cx="3464025"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command injection</a:t>
            </a:r>
            <a:endParaRPr lang="zh-TW" altLang="en-US" sz="3200" b="1" dirty="0">
              <a:effectLst>
                <a:outerShdw blurRad="38100" dist="38100" dir="2700000" algn="tl">
                  <a:srgbClr val="000000">
                    <a:alpha val="43137"/>
                  </a:srgbClr>
                </a:outerShdw>
              </a:effectLst>
            </a:endParaRPr>
          </a:p>
        </p:txBody>
      </p:sp>
      <p:pic>
        <p:nvPicPr>
          <p:cNvPr id="13" name="圖片 12"/>
          <p:cNvPicPr>
            <a:picLocks noChangeAspect="1"/>
          </p:cNvPicPr>
          <p:nvPr/>
        </p:nvPicPr>
        <p:blipFill>
          <a:blip r:embed="rId3"/>
          <a:stretch>
            <a:fillRect/>
          </a:stretch>
        </p:blipFill>
        <p:spPr>
          <a:xfrm>
            <a:off x="692911" y="2427533"/>
            <a:ext cx="2615500" cy="1526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矩形 5"/>
          <p:cNvSpPr/>
          <p:nvPr/>
        </p:nvSpPr>
        <p:spPr>
          <a:xfrm>
            <a:off x="333181" y="823506"/>
            <a:ext cx="7282248" cy="369332"/>
          </a:xfrm>
          <a:prstGeom prst="rect">
            <a:avLst/>
          </a:prstGeom>
        </p:spPr>
        <p:txBody>
          <a:bodyPr wrap="square">
            <a:spAutoFit/>
          </a:bodyPr>
          <a:lstStyle/>
          <a:p>
            <a:r>
              <a:rPr lang="en-US" altLang="zh-TW" dirty="0" smtClean="0"/>
              <a:t>if </a:t>
            </a:r>
            <a:r>
              <a:rPr lang="en-US" altLang="zh-TW" dirty="0" err="1" smtClean="0"/>
              <a:t>modsecurity</a:t>
            </a:r>
            <a:r>
              <a:rPr lang="en-US" altLang="zh-TW" dirty="0" smtClean="0"/>
              <a:t> can protect against command injection and file inclusion</a:t>
            </a:r>
            <a:endParaRPr lang="zh-TW" altLang="en-US" dirty="0"/>
          </a:p>
        </p:txBody>
      </p:sp>
      <p:sp>
        <p:nvSpPr>
          <p:cNvPr id="7" name="矩形 6"/>
          <p:cNvSpPr/>
          <p:nvPr/>
        </p:nvSpPr>
        <p:spPr>
          <a:xfrm>
            <a:off x="3433446" y="2471764"/>
            <a:ext cx="2334293"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file inclusion</a:t>
            </a:r>
            <a:endParaRPr lang="zh-TW" altLang="en-US" sz="3200" b="1" dirty="0">
              <a:effectLst>
                <a:outerShdw blurRad="38100" dist="38100" dir="2700000" algn="tl">
                  <a:srgbClr val="000000">
                    <a:alpha val="43137"/>
                  </a:srgbClr>
                </a:outerShdw>
              </a:effectLst>
            </a:endParaRPr>
          </a:p>
        </p:txBody>
      </p:sp>
      <p:sp>
        <p:nvSpPr>
          <p:cNvPr id="10" name="矩形 9"/>
          <p:cNvSpPr/>
          <p:nvPr/>
        </p:nvSpPr>
        <p:spPr>
          <a:xfrm>
            <a:off x="692911" y="6149519"/>
            <a:ext cx="10831823" cy="369332"/>
          </a:xfrm>
          <a:prstGeom prst="rect">
            <a:avLst/>
          </a:prstGeom>
        </p:spPr>
        <p:txBody>
          <a:bodyPr wrap="square">
            <a:spAutoFit/>
          </a:bodyPr>
          <a:lstStyle/>
          <a:p>
            <a:r>
              <a:rPr lang="zh-TW" altLang="en-US" dirty="0" smtClean="0"/>
              <a:t>https://security.stackexchange.com/questions/165037/protection-against-command-injection-with-modsecurity</a:t>
            </a:r>
            <a:endParaRPr lang="zh-TW" altLang="en-US" dirty="0"/>
          </a:p>
        </p:txBody>
      </p:sp>
      <p:sp>
        <p:nvSpPr>
          <p:cNvPr id="15" name="矩形 14"/>
          <p:cNvSpPr/>
          <p:nvPr/>
        </p:nvSpPr>
        <p:spPr>
          <a:xfrm>
            <a:off x="333181" y="236486"/>
            <a:ext cx="10223156" cy="523220"/>
          </a:xfrm>
          <a:prstGeom prst="rect">
            <a:avLst/>
          </a:prstGeom>
        </p:spPr>
        <p:txBody>
          <a:bodyPr wrap="square">
            <a:spAutoFit/>
          </a:bodyPr>
          <a:lstStyle/>
          <a:p>
            <a:r>
              <a:rPr lang="en-US" altLang="zh-TW" sz="2800" dirty="0" err="1" smtClean="0"/>
              <a:t>modsecurity</a:t>
            </a:r>
            <a:r>
              <a:rPr lang="en-US" altLang="zh-TW" sz="2800" dirty="0" smtClean="0"/>
              <a:t> </a:t>
            </a:r>
            <a:r>
              <a:rPr lang="zh-TW" altLang="en-US" sz="2800" b="1" dirty="0" smtClean="0">
                <a:effectLst>
                  <a:outerShdw blurRad="38100" dist="38100" dir="2700000" algn="tl">
                    <a:srgbClr val="000000">
                      <a:alpha val="43137"/>
                    </a:srgbClr>
                  </a:outerShdw>
                </a:effectLst>
              </a:rPr>
              <a:t>可以阻擋</a:t>
            </a:r>
            <a:r>
              <a:rPr lang="en-US" altLang="zh-TW" sz="2800" b="1" dirty="0" smtClean="0">
                <a:effectLst>
                  <a:outerShdw blurRad="38100" dist="38100" dir="2700000" algn="tl">
                    <a:srgbClr val="000000">
                      <a:alpha val="43137"/>
                    </a:srgbClr>
                  </a:outerShdw>
                </a:effectLst>
              </a:rPr>
              <a:t> </a:t>
            </a:r>
            <a:r>
              <a:rPr lang="en-US" altLang="zh-TW" sz="2800" dirty="0" smtClean="0"/>
              <a:t>command injection </a:t>
            </a:r>
            <a:r>
              <a:rPr lang="zh-TW" altLang="en-US" sz="2800" dirty="0" smtClean="0"/>
              <a:t>和 </a:t>
            </a:r>
            <a:r>
              <a:rPr lang="en-US" altLang="zh-TW" sz="2800" dirty="0" smtClean="0"/>
              <a:t>file inclusion</a:t>
            </a:r>
            <a:r>
              <a:rPr lang="zh-TW" altLang="en-US" sz="2800" b="1" dirty="0" smtClean="0">
                <a:effectLst>
                  <a:outerShdw blurRad="38100" dist="38100" dir="2700000" algn="tl">
                    <a:srgbClr val="000000">
                      <a:alpha val="43137"/>
                    </a:srgbClr>
                  </a:outerShdw>
                </a:effectLst>
              </a:rPr>
              <a:t>攻擊</a:t>
            </a:r>
            <a:r>
              <a:rPr lang="zh-TW" altLang="en-US" sz="2800" dirty="0" smtClean="0"/>
              <a:t>嗎</a:t>
            </a:r>
            <a:r>
              <a:rPr lang="en-US" altLang="zh-TW" sz="2800" dirty="0" smtClean="0"/>
              <a:t>??</a:t>
            </a:r>
            <a:endParaRPr lang="zh-TW" altLang="en-US" sz="2800" dirty="0"/>
          </a:p>
        </p:txBody>
      </p:sp>
      <p:pic>
        <p:nvPicPr>
          <p:cNvPr id="16" name="Picture 4" descr="ãmodsecurit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8856" y="2241682"/>
            <a:ext cx="2945005" cy="76905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369095" y="3354595"/>
            <a:ext cx="4409777" cy="584775"/>
          </a:xfrm>
          <a:prstGeom prst="rect">
            <a:avLst/>
          </a:prstGeom>
        </p:spPr>
        <p:txBody>
          <a:bodyPr wrap="square">
            <a:spAutoFit/>
          </a:bodyPr>
          <a:lstStyle/>
          <a:p>
            <a:r>
              <a:rPr lang="en-US" altLang="zh-TW" sz="3200" b="1" dirty="0" smtClean="0">
                <a:effectLst>
                  <a:outerShdw blurRad="38100" dist="38100" dir="2700000" algn="tl">
                    <a:srgbClr val="000000">
                      <a:alpha val="43137"/>
                    </a:srgbClr>
                  </a:outerShdw>
                </a:effectLst>
              </a:rPr>
              <a:t>Cross-Site Scripting (XSS) </a:t>
            </a:r>
          </a:p>
        </p:txBody>
      </p:sp>
      <p:sp>
        <p:nvSpPr>
          <p:cNvPr id="14" name="矩形 13"/>
          <p:cNvSpPr/>
          <p:nvPr/>
        </p:nvSpPr>
        <p:spPr>
          <a:xfrm>
            <a:off x="3369095" y="3901610"/>
            <a:ext cx="5053927" cy="523220"/>
          </a:xfrm>
          <a:prstGeom prst="rect">
            <a:avLst/>
          </a:prstGeom>
        </p:spPr>
        <p:txBody>
          <a:bodyPr wrap="square">
            <a:spAutoFit/>
          </a:bodyPr>
          <a:lstStyle/>
          <a:p>
            <a:r>
              <a:rPr lang="en-US" altLang="zh-TW" sz="2800" b="1" dirty="0" smtClean="0">
                <a:effectLst>
                  <a:outerShdw blurRad="38100" dist="38100" dir="2700000" algn="tl">
                    <a:srgbClr val="000000">
                      <a:alpha val="43137"/>
                    </a:srgbClr>
                  </a:outerShdw>
                </a:effectLst>
              </a:rPr>
              <a:t>Cross-Site Request Forgery(CSRF)</a:t>
            </a:r>
          </a:p>
        </p:txBody>
      </p:sp>
      <p:sp>
        <p:nvSpPr>
          <p:cNvPr id="17" name="矩形 16"/>
          <p:cNvSpPr/>
          <p:nvPr/>
        </p:nvSpPr>
        <p:spPr>
          <a:xfrm>
            <a:off x="692911" y="5769492"/>
            <a:ext cx="10329316" cy="369332"/>
          </a:xfrm>
          <a:prstGeom prst="rect">
            <a:avLst/>
          </a:prstGeom>
        </p:spPr>
        <p:txBody>
          <a:bodyPr wrap="square">
            <a:spAutoFit/>
          </a:bodyPr>
          <a:lstStyle/>
          <a:p>
            <a:r>
              <a:rPr lang="en-US" altLang="zh-TW" dirty="0" smtClean="0"/>
              <a:t>[</a:t>
            </a:r>
            <a:r>
              <a:rPr lang="zh-TW" altLang="en-US" dirty="0" smtClean="0"/>
              <a:t>讚</a:t>
            </a:r>
            <a:r>
              <a:rPr lang="en-US" altLang="zh-TW" dirty="0" smtClean="0"/>
              <a:t>]https://www.htbridge.com/blog/patching-complex-web-vulnerabilities-using-modsecurity-waf.html</a:t>
            </a:r>
            <a:endParaRPr lang="zh-TW" altLang="en-US" dirty="0"/>
          </a:p>
        </p:txBody>
      </p:sp>
      <p:sp>
        <p:nvSpPr>
          <p:cNvPr id="18" name="矩形 17"/>
          <p:cNvSpPr/>
          <p:nvPr/>
        </p:nvSpPr>
        <p:spPr>
          <a:xfrm>
            <a:off x="3369095" y="4570390"/>
            <a:ext cx="3338558" cy="523220"/>
          </a:xfrm>
          <a:prstGeom prst="rect">
            <a:avLst/>
          </a:prstGeom>
        </p:spPr>
        <p:txBody>
          <a:bodyPr wrap="square">
            <a:spAutoFit/>
          </a:bodyPr>
          <a:lstStyle/>
          <a:p>
            <a:r>
              <a:rPr lang="en-US" altLang="zh-TW" sz="2800" b="1" dirty="0" smtClean="0">
                <a:effectLst>
                  <a:outerShdw blurRad="38100" dist="38100" dir="2700000" algn="tl">
                    <a:srgbClr val="000000">
                      <a:alpha val="43137"/>
                    </a:srgbClr>
                  </a:outerShdw>
                </a:effectLst>
              </a:rPr>
              <a:t>Path Traversal</a:t>
            </a:r>
            <a:r>
              <a:rPr lang="zh-TW" altLang="en-US" sz="2800" b="1" dirty="0" smtClean="0">
                <a:effectLst>
                  <a:outerShdw blurRad="38100" dist="38100" dir="2700000" algn="tl">
                    <a:srgbClr val="000000">
                      <a:alpha val="43137"/>
                    </a:srgbClr>
                  </a:outerShdw>
                </a:effectLst>
              </a:rPr>
              <a:t> </a:t>
            </a:r>
            <a:r>
              <a:rPr lang="en-US" altLang="zh-TW" sz="2800" b="1" dirty="0" smtClean="0">
                <a:effectLst>
                  <a:outerShdw blurRad="38100" dist="38100" dir="2700000" algn="tl">
                    <a:srgbClr val="000000">
                      <a:alpha val="43137"/>
                    </a:srgbClr>
                  </a:outerShdw>
                </a:effectLst>
              </a:rPr>
              <a:t>attack</a:t>
            </a:r>
          </a:p>
        </p:txBody>
      </p:sp>
      <p:sp>
        <p:nvSpPr>
          <p:cNvPr id="19" name="矩形 18"/>
          <p:cNvSpPr/>
          <p:nvPr/>
        </p:nvSpPr>
        <p:spPr>
          <a:xfrm>
            <a:off x="3369095" y="5112466"/>
            <a:ext cx="2361088" cy="461665"/>
          </a:xfrm>
          <a:prstGeom prst="rect">
            <a:avLst/>
          </a:prstGeom>
        </p:spPr>
        <p:txBody>
          <a:bodyPr wrap="square">
            <a:spAutoFit/>
          </a:bodyPr>
          <a:lstStyle/>
          <a:p>
            <a:r>
              <a:rPr lang="en-US" altLang="zh-TW" sz="2400" b="1" dirty="0" smtClean="0">
                <a:effectLst>
                  <a:outerShdw blurRad="38100" dist="38100" dir="2700000" algn="tl">
                    <a:srgbClr val="000000">
                      <a:alpha val="43137"/>
                    </a:srgbClr>
                  </a:outerShdw>
                </a:effectLst>
              </a:rPr>
              <a:t>Session Fixation </a:t>
            </a:r>
          </a:p>
        </p:txBody>
      </p:sp>
      <p:sp>
        <p:nvSpPr>
          <p:cNvPr id="23" name="矩形 22"/>
          <p:cNvSpPr/>
          <p:nvPr/>
        </p:nvSpPr>
        <p:spPr>
          <a:xfrm>
            <a:off x="7429497" y="4516820"/>
            <a:ext cx="1987049" cy="954107"/>
          </a:xfrm>
          <a:prstGeom prst="rect">
            <a:avLst/>
          </a:prstGeom>
          <a:solidFill>
            <a:schemeClr val="accent6">
              <a:lumMod val="20000"/>
              <a:lumOff val="80000"/>
            </a:schemeClr>
          </a:solidFill>
        </p:spPr>
        <p:txBody>
          <a:bodyPr wrap="square">
            <a:spAutoFit/>
          </a:bodyPr>
          <a:lstStyle/>
          <a:p>
            <a:r>
              <a:rPr lang="en-US" altLang="zh-TW" sz="2800" b="1" dirty="0" smtClean="0">
                <a:effectLst>
                  <a:outerShdw blurRad="38100" dist="38100" dir="2700000" algn="tl">
                    <a:srgbClr val="000000">
                      <a:alpha val="43137"/>
                    </a:srgbClr>
                  </a:outerShdw>
                </a:effectLst>
              </a:rPr>
              <a:t>OWASP </a:t>
            </a:r>
            <a:r>
              <a:rPr lang="en-US" altLang="zh-TW" sz="2800" b="1" dirty="0" err="1" smtClean="0">
                <a:effectLst>
                  <a:outerShdw blurRad="38100" dist="38100" dir="2700000" algn="tl">
                    <a:srgbClr val="000000">
                      <a:alpha val="43137"/>
                    </a:srgbClr>
                  </a:outerShdw>
                </a:effectLst>
              </a:rPr>
              <a:t>Mutillidae</a:t>
            </a:r>
            <a:r>
              <a:rPr lang="en-US" altLang="zh-TW" sz="2800" b="1" dirty="0" smtClean="0">
                <a:effectLst>
                  <a:outerShdw blurRad="38100" dist="38100" dir="2700000" algn="tl">
                    <a:srgbClr val="000000">
                      <a:alpha val="43137"/>
                    </a:srgbClr>
                  </a:outerShdw>
                </a:effectLst>
              </a:rPr>
              <a:t> II </a:t>
            </a:r>
            <a:endParaRPr lang="zh-TW" altLang="en-US" sz="2800" b="1" dirty="0">
              <a:effectLst>
                <a:outerShdw blurRad="38100" dist="38100" dir="2700000" algn="tl">
                  <a:srgbClr val="000000">
                    <a:alpha val="43137"/>
                  </a:srgbClr>
                </a:outerShdw>
              </a:effectLst>
            </a:endParaRPr>
          </a:p>
        </p:txBody>
      </p:sp>
      <p:pic>
        <p:nvPicPr>
          <p:cNvPr id="25" name="Picture 4" descr="ãOWASP Mutillidae II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8893" y="4163220"/>
            <a:ext cx="2374888" cy="136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5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下載</a:t>
            </a:r>
            <a:r>
              <a:rPr lang="en-US" altLang="zh-TW" dirty="0" smtClean="0"/>
              <a:t>https://digital-forensics.sans.org/community/downloads</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50188" y="1690688"/>
            <a:ext cx="6202547" cy="4950350"/>
          </a:xfrm>
          <a:prstGeom prst="rect">
            <a:avLst/>
          </a:prstGeom>
        </p:spPr>
      </p:pic>
    </p:spTree>
    <p:extLst>
      <p:ext uri="{BB962C8B-B14F-4D97-AF65-F5344CB8AC3E}">
        <p14:creationId xmlns:p14="http://schemas.microsoft.com/office/powerpoint/2010/main" val="2158622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92807" y="1040564"/>
            <a:ext cx="10513479" cy="5423203"/>
          </a:xfrm>
          <a:prstGeom prst="rect">
            <a:avLst/>
          </a:prstGeom>
        </p:spPr>
      </p:pic>
      <p:sp>
        <p:nvSpPr>
          <p:cNvPr id="7" name="矩形 6"/>
          <p:cNvSpPr/>
          <p:nvPr/>
        </p:nvSpPr>
        <p:spPr>
          <a:xfrm>
            <a:off x="545061" y="445014"/>
            <a:ext cx="10997513" cy="369332"/>
          </a:xfrm>
          <a:prstGeom prst="rect">
            <a:avLst/>
          </a:prstGeom>
        </p:spPr>
        <p:txBody>
          <a:bodyPr wrap="square">
            <a:spAutoFit/>
          </a:bodyPr>
          <a:lstStyle/>
          <a:p>
            <a:r>
              <a:rPr lang="en-US" altLang="zh-TW" dirty="0" smtClean="0"/>
              <a:t>https://www.cvedetails.com/vulnerability-list/vendor_id-9781/product_id-17488/Modsecurity-Modsecurity.html</a:t>
            </a:r>
            <a:endParaRPr lang="zh-TW" altLang="en-US" dirty="0"/>
          </a:p>
        </p:txBody>
      </p:sp>
    </p:spTree>
    <p:extLst>
      <p:ext uri="{BB962C8B-B14F-4D97-AF65-F5344CB8AC3E}">
        <p14:creationId xmlns:p14="http://schemas.microsoft.com/office/powerpoint/2010/main" val="1374060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Web</a:t>
            </a:r>
            <a:r>
              <a:rPr lang="zh-TW" altLang="en-US" sz="6000" dirty="0" smtClean="0"/>
              <a:t>滲透測試</a:t>
            </a:r>
            <a:endParaRPr lang="zh-TW" altLang="en-US" sz="6000" dirty="0"/>
          </a:p>
        </p:txBody>
      </p:sp>
    </p:spTree>
    <p:extLst>
      <p:ext uri="{BB962C8B-B14F-4D97-AF65-F5344CB8AC3E}">
        <p14:creationId xmlns:p14="http://schemas.microsoft.com/office/powerpoint/2010/main" val="1602401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288453" y="1767919"/>
            <a:ext cx="4158027" cy="4158027"/>
          </a:xfrm>
          <a:prstGeom prst="rect">
            <a:avLst/>
          </a:prstGeom>
        </p:spPr>
      </p:pic>
      <p:pic>
        <p:nvPicPr>
          <p:cNvPr id="9" name="內容版面配置區 8"/>
          <p:cNvPicPr>
            <a:picLocks noGrp="1" noChangeAspect="1"/>
          </p:cNvPicPr>
          <p:nvPr>
            <p:ph sz="half" idx="2"/>
          </p:nvPr>
        </p:nvPicPr>
        <p:blipFill>
          <a:blip r:embed="rId3"/>
          <a:stretch>
            <a:fillRect/>
          </a:stretch>
        </p:blipFill>
        <p:spPr>
          <a:xfrm>
            <a:off x="5861223" y="2490294"/>
            <a:ext cx="5907906" cy="1875760"/>
          </a:xfrm>
          <a:prstGeom prst="rect">
            <a:avLst/>
          </a:prstGeom>
        </p:spPr>
      </p:pic>
      <p:sp>
        <p:nvSpPr>
          <p:cNvPr id="7" name="矩形 6"/>
          <p:cNvSpPr/>
          <p:nvPr/>
        </p:nvSpPr>
        <p:spPr>
          <a:xfrm>
            <a:off x="186912" y="678266"/>
            <a:ext cx="6096000" cy="923330"/>
          </a:xfrm>
          <a:prstGeom prst="rect">
            <a:avLst/>
          </a:prstGeom>
        </p:spPr>
        <p:txBody>
          <a:bodyPr>
            <a:spAutoFit/>
          </a:bodyPr>
          <a:lstStyle/>
          <a:p>
            <a:r>
              <a:rPr lang="en-US" altLang="zh-TW" dirty="0" smtClean="0"/>
              <a:t>Assessing and Exploiting Web Applications with Samurai-WTF  </a:t>
            </a:r>
          </a:p>
          <a:p>
            <a:r>
              <a:rPr lang="en-US" altLang="zh-TW" dirty="0" smtClean="0"/>
              <a:t>Published on Mar 29, 2012 </a:t>
            </a:r>
          </a:p>
          <a:p>
            <a:r>
              <a:rPr lang="en-US" altLang="zh-TW" dirty="0" smtClean="0"/>
              <a:t>https://issuu.com/elhacklab/docs/samurai-wtf_course_slides</a:t>
            </a:r>
            <a:endParaRPr lang="zh-TW" altLang="en-US" dirty="0"/>
          </a:p>
        </p:txBody>
      </p:sp>
      <p:sp>
        <p:nvSpPr>
          <p:cNvPr id="8" name="矩形 7"/>
          <p:cNvSpPr/>
          <p:nvPr/>
        </p:nvSpPr>
        <p:spPr>
          <a:xfrm>
            <a:off x="5861223" y="1767919"/>
            <a:ext cx="4020065" cy="646331"/>
          </a:xfrm>
          <a:prstGeom prst="rect">
            <a:avLst/>
          </a:prstGeom>
          <a:solidFill>
            <a:schemeClr val="accent4">
              <a:lumMod val="20000"/>
              <a:lumOff val="80000"/>
            </a:schemeClr>
          </a:solidFill>
        </p:spPr>
        <p:txBody>
          <a:bodyPr wrap="square">
            <a:spAutoFit/>
          </a:bodyPr>
          <a:lstStyle/>
          <a:p>
            <a:r>
              <a:rPr lang="en-US" altLang="zh-TW" dirty="0" smtClean="0"/>
              <a:t>installation and configuration of </a:t>
            </a:r>
            <a:r>
              <a:rPr lang="en-US" altLang="zh-TW" dirty="0" err="1" smtClean="0"/>
              <a:t>bWAPP</a:t>
            </a:r>
            <a:r>
              <a:rPr lang="en-US" altLang="zh-TW" dirty="0" smtClean="0"/>
              <a:t> on the Samurai Web Testing Framework.</a:t>
            </a:r>
            <a:endParaRPr lang="zh-TW" altLang="en-US" dirty="0"/>
          </a:p>
        </p:txBody>
      </p:sp>
      <p:sp>
        <p:nvSpPr>
          <p:cNvPr id="10" name="矩形 9"/>
          <p:cNvSpPr/>
          <p:nvPr/>
        </p:nvSpPr>
        <p:spPr>
          <a:xfrm>
            <a:off x="5321642" y="4442098"/>
            <a:ext cx="6656173" cy="369332"/>
          </a:xfrm>
          <a:prstGeom prst="rect">
            <a:avLst/>
          </a:prstGeom>
        </p:spPr>
        <p:txBody>
          <a:bodyPr wrap="square">
            <a:spAutoFit/>
          </a:bodyPr>
          <a:lstStyle/>
          <a:p>
            <a:r>
              <a:rPr lang="en-US" altLang="zh-TW" dirty="0" smtClean="0"/>
              <a:t>https://www.bestcybernews.com/2013/09/bwapp-samurai-wtf.html</a:t>
            </a:r>
            <a:endParaRPr lang="zh-TW" altLang="en-US" dirty="0"/>
          </a:p>
        </p:txBody>
      </p:sp>
      <p:sp>
        <p:nvSpPr>
          <p:cNvPr id="11" name="矩形 10"/>
          <p:cNvSpPr/>
          <p:nvPr/>
        </p:nvSpPr>
        <p:spPr>
          <a:xfrm>
            <a:off x="288453" y="6006723"/>
            <a:ext cx="4378571" cy="369332"/>
          </a:xfrm>
          <a:prstGeom prst="rect">
            <a:avLst/>
          </a:prstGeom>
        </p:spPr>
        <p:txBody>
          <a:bodyPr wrap="none">
            <a:spAutoFit/>
          </a:bodyPr>
          <a:lstStyle/>
          <a:p>
            <a:r>
              <a:rPr lang="en-US" altLang="zh-TW" dirty="0" smtClean="0"/>
              <a:t>https://github.com/SamuraiWTF/samuraiwtf</a:t>
            </a:r>
            <a:endParaRPr lang="zh-TW" altLang="en-US" dirty="0"/>
          </a:p>
        </p:txBody>
      </p:sp>
      <p:sp>
        <p:nvSpPr>
          <p:cNvPr id="12" name="矩形 11"/>
          <p:cNvSpPr/>
          <p:nvPr/>
        </p:nvSpPr>
        <p:spPr>
          <a:xfrm>
            <a:off x="298724" y="6376055"/>
            <a:ext cx="2936188" cy="369332"/>
          </a:xfrm>
          <a:prstGeom prst="rect">
            <a:avLst/>
          </a:prstGeom>
        </p:spPr>
        <p:txBody>
          <a:bodyPr wrap="none">
            <a:spAutoFit/>
          </a:bodyPr>
          <a:lstStyle/>
          <a:p>
            <a:r>
              <a:rPr lang="en-US" altLang="zh-TW" dirty="0" smtClean="0"/>
              <a:t>http://www.samurai-wtf.org/</a:t>
            </a:r>
            <a:endParaRPr lang="zh-TW" altLang="en-US" dirty="0"/>
          </a:p>
        </p:txBody>
      </p:sp>
      <p:sp>
        <p:nvSpPr>
          <p:cNvPr id="13" name="矩形 12"/>
          <p:cNvSpPr/>
          <p:nvPr/>
        </p:nvSpPr>
        <p:spPr>
          <a:xfrm>
            <a:off x="5321642" y="5070086"/>
            <a:ext cx="4618187" cy="369332"/>
          </a:xfrm>
          <a:prstGeom prst="rect">
            <a:avLst/>
          </a:prstGeom>
        </p:spPr>
        <p:txBody>
          <a:bodyPr wrap="none">
            <a:spAutoFit/>
          </a:bodyPr>
          <a:lstStyle/>
          <a:p>
            <a:r>
              <a:rPr lang="en-US" altLang="zh-TW" dirty="0" smtClean="0"/>
              <a:t>https://sourceforge.net/projects/samurai/files/</a:t>
            </a:r>
            <a:endParaRPr lang="zh-TW" altLang="en-US" dirty="0"/>
          </a:p>
        </p:txBody>
      </p:sp>
      <p:cxnSp>
        <p:nvCxnSpPr>
          <p:cNvPr id="15" name="直線單箭頭接點 14"/>
          <p:cNvCxnSpPr>
            <a:stCxn id="5" idx="3"/>
          </p:cNvCxnSpPr>
          <p:nvPr/>
        </p:nvCxnSpPr>
        <p:spPr>
          <a:xfrm flipV="1">
            <a:off x="4446480" y="3830595"/>
            <a:ext cx="1320006" cy="163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002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6956" y="79575"/>
            <a:ext cx="3766751" cy="928216"/>
          </a:xfrm>
        </p:spPr>
        <p:txBody>
          <a:bodyPr/>
          <a:lstStyle/>
          <a:p>
            <a:r>
              <a:rPr lang="zh-TW" altLang="en-US" dirty="0" smtClean="0"/>
              <a:t>網站安全測試</a:t>
            </a:r>
            <a:endParaRPr lang="zh-TW" altLang="en-US" dirty="0"/>
          </a:p>
        </p:txBody>
      </p:sp>
      <p:sp>
        <p:nvSpPr>
          <p:cNvPr id="3" name="內容版面配置區 2"/>
          <p:cNvSpPr>
            <a:spLocks noGrp="1"/>
          </p:cNvSpPr>
          <p:nvPr>
            <p:ph idx="1"/>
          </p:nvPr>
        </p:nvSpPr>
        <p:spPr>
          <a:xfrm>
            <a:off x="106956" y="908272"/>
            <a:ext cx="5801497" cy="522159"/>
          </a:xfrm>
        </p:spPr>
        <p:txBody>
          <a:bodyPr/>
          <a:lstStyle/>
          <a:p>
            <a:pPr marL="0" indent="0">
              <a:buNone/>
            </a:pPr>
            <a:r>
              <a:rPr lang="en-US" altLang="zh-TW" dirty="0" smtClean="0"/>
              <a:t>Web Application Exploits and Defenses</a:t>
            </a:r>
            <a:endParaRPr lang="zh-TW" altLang="en-US" dirty="0"/>
          </a:p>
        </p:txBody>
      </p:sp>
      <p:sp>
        <p:nvSpPr>
          <p:cNvPr id="4" name="矩形 3"/>
          <p:cNvSpPr/>
          <p:nvPr/>
        </p:nvSpPr>
        <p:spPr>
          <a:xfrm>
            <a:off x="187914" y="1334054"/>
            <a:ext cx="3604833" cy="369332"/>
          </a:xfrm>
          <a:prstGeom prst="rect">
            <a:avLst/>
          </a:prstGeom>
        </p:spPr>
        <p:txBody>
          <a:bodyPr wrap="none">
            <a:spAutoFit/>
          </a:bodyPr>
          <a:lstStyle/>
          <a:p>
            <a:r>
              <a:rPr lang="en-US" altLang="zh-TW" dirty="0" smtClean="0"/>
              <a:t>http://google-gruyere.appspot.com/</a:t>
            </a:r>
            <a:endParaRPr lang="zh-TW" altLang="en-US" dirty="0"/>
          </a:p>
        </p:txBody>
      </p:sp>
      <p:sp>
        <p:nvSpPr>
          <p:cNvPr id="5" name="矩形 4"/>
          <p:cNvSpPr/>
          <p:nvPr/>
        </p:nvSpPr>
        <p:spPr>
          <a:xfrm>
            <a:off x="106956" y="2291863"/>
            <a:ext cx="11549450" cy="4524315"/>
          </a:xfrm>
          <a:prstGeom prst="rect">
            <a:avLst/>
          </a:prstGeom>
        </p:spPr>
        <p:txBody>
          <a:bodyPr wrap="square">
            <a:spAutoFit/>
          </a:bodyPr>
          <a:lstStyle/>
          <a:p>
            <a:r>
              <a:rPr lang="en-US" altLang="zh-TW" dirty="0" smtClean="0"/>
              <a:t>Want to beat the hackers at their own game?</a:t>
            </a:r>
          </a:p>
          <a:p>
            <a:r>
              <a:rPr lang="en-US" altLang="zh-TW" dirty="0" smtClean="0"/>
              <a:t>Learn how hackers find security vulnerabilities!</a:t>
            </a:r>
          </a:p>
          <a:p>
            <a:r>
              <a:rPr lang="en-US" altLang="zh-TW" dirty="0" smtClean="0"/>
              <a:t>Learn how hackers exploit web applications!</a:t>
            </a:r>
          </a:p>
          <a:p>
            <a:r>
              <a:rPr lang="en-US" altLang="zh-TW" dirty="0" smtClean="0"/>
              <a:t>Learn how to stop them!</a:t>
            </a:r>
          </a:p>
          <a:p>
            <a:endParaRPr lang="en-US" altLang="zh-TW" dirty="0" smtClean="0"/>
          </a:p>
          <a:p>
            <a:r>
              <a:rPr lang="en-US" altLang="zh-TW" dirty="0" smtClean="0"/>
              <a:t>This </a:t>
            </a:r>
            <a:r>
              <a:rPr lang="en-US" altLang="zh-TW" dirty="0" err="1" smtClean="0"/>
              <a:t>codelab</a:t>
            </a:r>
            <a:r>
              <a:rPr lang="en-US" altLang="zh-TW" dirty="0" smtClean="0"/>
              <a:t> shows how web application vulnerabilities can be exploited and how to defend against these attacks. The best way to learn things is by doing, so you'll get a chance to do some real penetration testing, actually exploiting a real application. </a:t>
            </a:r>
          </a:p>
          <a:p>
            <a:endParaRPr lang="en-US" altLang="zh-TW" dirty="0"/>
          </a:p>
          <a:p>
            <a:r>
              <a:rPr lang="en-US" altLang="zh-TW" dirty="0" smtClean="0"/>
              <a:t>Specifically, you'll learn the following:</a:t>
            </a:r>
          </a:p>
          <a:p>
            <a:r>
              <a:rPr lang="en-US" altLang="zh-TW" dirty="0" smtClean="0"/>
              <a:t>How an application can be attacked using common web security vulnerabilities, like cross-site scripting vulnerabilities (XSS) and cross-site request forgery (XSRF).</a:t>
            </a:r>
          </a:p>
          <a:p>
            <a:r>
              <a:rPr lang="en-US" altLang="zh-TW" dirty="0" smtClean="0"/>
              <a:t>How to find, fix, and avoid these common vulnerabilities and other bugs that have a security impact, such as denial-of-service, information disclosure, or remote code execution.</a:t>
            </a:r>
          </a:p>
          <a:p>
            <a:r>
              <a:rPr lang="en-US" altLang="zh-TW" dirty="0" smtClean="0"/>
              <a:t>To get the most out of this lab, you should have some familiarity with how a web application works (e.g., general knowledge of HTML, templates, cookies, AJAX, etc.).</a:t>
            </a:r>
            <a:endParaRPr lang="zh-TW" altLang="en-US" dirty="0"/>
          </a:p>
        </p:txBody>
      </p:sp>
      <p:sp>
        <p:nvSpPr>
          <p:cNvPr id="6" name="矩形 5"/>
          <p:cNvSpPr/>
          <p:nvPr/>
        </p:nvSpPr>
        <p:spPr>
          <a:xfrm>
            <a:off x="7422426" y="584301"/>
            <a:ext cx="4233980" cy="646331"/>
          </a:xfrm>
          <a:prstGeom prst="rect">
            <a:avLst/>
          </a:prstGeom>
        </p:spPr>
        <p:txBody>
          <a:bodyPr wrap="none">
            <a:spAutoFit/>
          </a:bodyPr>
          <a:lstStyle/>
          <a:p>
            <a:r>
              <a:rPr lang="en-US" altLang="zh-TW" dirty="0" smtClean="0">
                <a:hlinkClick r:id="rId2"/>
              </a:rPr>
              <a:t>https://google-gruyere.appspot.com/code/</a:t>
            </a:r>
            <a:endParaRPr lang="en-US" altLang="zh-TW" dirty="0" smtClean="0"/>
          </a:p>
          <a:p>
            <a:r>
              <a:rPr lang="zh-TW" altLang="en-US" dirty="0" smtClean="0"/>
              <a:t>白</a:t>
            </a:r>
            <a:r>
              <a:rPr lang="zh-TW" altLang="en-US" dirty="0"/>
              <a:t>箱</a:t>
            </a:r>
            <a:r>
              <a:rPr lang="zh-TW" altLang="en-US" dirty="0" smtClean="0"/>
              <a:t>測試</a:t>
            </a:r>
            <a:r>
              <a:rPr lang="en-US" altLang="zh-TW" dirty="0" smtClean="0">
                <a:sym typeface="Wingdings" panose="05000000000000000000" pitchFamily="2" charset="2"/>
              </a:rPr>
              <a:t></a:t>
            </a:r>
            <a:r>
              <a:rPr lang="zh-TW" altLang="en-US" dirty="0" smtClean="0">
                <a:sym typeface="Wingdings" panose="05000000000000000000" pitchFamily="2" charset="2"/>
              </a:rPr>
              <a:t>檢查原始碼的漏洞</a:t>
            </a:r>
            <a:endParaRPr lang="zh-TW" altLang="en-US" dirty="0"/>
          </a:p>
        </p:txBody>
      </p:sp>
      <p:sp>
        <p:nvSpPr>
          <p:cNvPr id="8" name="矩形 7"/>
          <p:cNvSpPr/>
          <p:nvPr/>
        </p:nvSpPr>
        <p:spPr>
          <a:xfrm>
            <a:off x="5858310" y="1245765"/>
            <a:ext cx="1107996" cy="369332"/>
          </a:xfrm>
          <a:prstGeom prst="rect">
            <a:avLst/>
          </a:prstGeom>
          <a:solidFill>
            <a:schemeClr val="accent4">
              <a:lumMod val="20000"/>
              <a:lumOff val="80000"/>
            </a:schemeClr>
          </a:solidFill>
        </p:spPr>
        <p:txBody>
          <a:bodyPr wrap="none">
            <a:spAutoFit/>
          </a:bodyPr>
          <a:lstStyle/>
          <a:p>
            <a:r>
              <a:rPr lang="zh-TW" altLang="en-US" b="1" dirty="0" smtClean="0">
                <a:effectLst>
                  <a:outerShdw blurRad="38100" dist="38100" dir="2700000" algn="tl">
                    <a:srgbClr val="000000">
                      <a:alpha val="43137"/>
                    </a:srgbClr>
                  </a:outerShdw>
                </a:effectLst>
              </a:rPr>
              <a:t>黑箱測試</a:t>
            </a:r>
            <a:endParaRPr lang="zh-TW" altLang="en-US" b="1" dirty="0">
              <a:effectLst>
                <a:outerShdw blurRad="38100" dist="38100" dir="2700000" algn="tl">
                  <a:srgbClr val="000000">
                    <a:alpha val="43137"/>
                  </a:srgbClr>
                </a:outerShdw>
              </a:effectLst>
            </a:endParaRPr>
          </a:p>
        </p:txBody>
      </p:sp>
      <p:sp>
        <p:nvSpPr>
          <p:cNvPr id="9" name="矩形 8"/>
          <p:cNvSpPr/>
          <p:nvPr/>
        </p:nvSpPr>
        <p:spPr>
          <a:xfrm>
            <a:off x="4751243" y="1605517"/>
            <a:ext cx="6905163" cy="2062103"/>
          </a:xfrm>
          <a:prstGeom prst="rect">
            <a:avLst/>
          </a:prstGeom>
          <a:solidFill>
            <a:schemeClr val="accent4">
              <a:lumMod val="20000"/>
              <a:lumOff val="80000"/>
            </a:schemeClr>
          </a:solidFill>
        </p:spPr>
        <p:txBody>
          <a:bodyPr wrap="square">
            <a:spAutoFit/>
          </a:bodyPr>
          <a:lstStyle/>
          <a:p>
            <a:r>
              <a:rPr lang="en-US" altLang="zh-TW" sz="1600" dirty="0" smtClean="0"/>
              <a:t>To access Gruyere, go to https://google-gruyere.appspot.com/start. </a:t>
            </a:r>
            <a:r>
              <a:rPr lang="en-US" altLang="zh-TW" sz="1600" dirty="0" err="1" smtClean="0"/>
              <a:t>AppEngine</a:t>
            </a:r>
            <a:r>
              <a:rPr lang="en-US" altLang="zh-TW" sz="1600" dirty="0" smtClean="0"/>
              <a:t> will start a new instance of Gruyere for you, assign it a unique id and redirect you to https://google-gruyere.appspot.com/123/ (where 123 is your unique id). Each instance of Gruyere is "sandboxed" from the other instances so your instance won't be affected by anyone else using Gruyere. You'll need to use your unique id instead of 123 in all the examples. If you want to share your instance of Gruyere with someone else (e.g., to show them a successful attack), just share the full URL with them including your unique id.</a:t>
            </a:r>
            <a:endParaRPr lang="zh-TW" altLang="en-US" sz="1600" dirty="0"/>
          </a:p>
        </p:txBody>
      </p:sp>
    </p:spTree>
    <p:extLst>
      <p:ext uri="{BB962C8B-B14F-4D97-AF65-F5344CB8AC3E}">
        <p14:creationId xmlns:p14="http://schemas.microsoft.com/office/powerpoint/2010/main" val="857107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031" y="369200"/>
            <a:ext cx="5250412" cy="369332"/>
          </a:xfrm>
          <a:prstGeom prst="rect">
            <a:avLst/>
          </a:prstGeom>
        </p:spPr>
        <p:txBody>
          <a:bodyPr wrap="none">
            <a:spAutoFit/>
          </a:bodyPr>
          <a:lstStyle/>
          <a:p>
            <a:r>
              <a:rPr lang="en-US" altLang="zh-TW" dirty="0" smtClean="0"/>
              <a:t>Raven </a:t>
            </a:r>
            <a:r>
              <a:rPr lang="en-US" altLang="zh-TW" dirty="0" err="1" smtClean="0"/>
              <a:t>Vulnhub</a:t>
            </a:r>
            <a:r>
              <a:rPr lang="en-US" altLang="zh-TW" dirty="0" smtClean="0"/>
              <a:t> Walkthrough CTF - Beginner Challenge</a:t>
            </a:r>
            <a:endParaRPr lang="zh-TW" altLang="en-US" dirty="0"/>
          </a:p>
        </p:txBody>
      </p:sp>
      <p:sp>
        <p:nvSpPr>
          <p:cNvPr id="5" name="矩形 4"/>
          <p:cNvSpPr/>
          <p:nvPr/>
        </p:nvSpPr>
        <p:spPr>
          <a:xfrm>
            <a:off x="431031" y="715449"/>
            <a:ext cx="4785284" cy="369332"/>
          </a:xfrm>
          <a:prstGeom prst="rect">
            <a:avLst/>
          </a:prstGeom>
        </p:spPr>
        <p:txBody>
          <a:bodyPr wrap="none">
            <a:spAutoFit/>
          </a:bodyPr>
          <a:lstStyle/>
          <a:p>
            <a:r>
              <a:rPr lang="en-US" altLang="zh-TW" dirty="0" smtClean="0"/>
              <a:t>https://www.youtube.com/watch?v=rebTtXiiOgA</a:t>
            </a:r>
            <a:endParaRPr lang="zh-TW" altLang="en-US" dirty="0"/>
          </a:p>
        </p:txBody>
      </p:sp>
      <p:sp>
        <p:nvSpPr>
          <p:cNvPr id="6" name="矩形 5"/>
          <p:cNvSpPr/>
          <p:nvPr/>
        </p:nvSpPr>
        <p:spPr>
          <a:xfrm>
            <a:off x="431031" y="1084781"/>
            <a:ext cx="4660699" cy="369332"/>
          </a:xfrm>
          <a:prstGeom prst="rect">
            <a:avLst/>
          </a:prstGeom>
        </p:spPr>
        <p:txBody>
          <a:bodyPr wrap="none">
            <a:spAutoFit/>
          </a:bodyPr>
          <a:lstStyle/>
          <a:p>
            <a:r>
              <a:rPr lang="en-US" altLang="zh-TW" dirty="0" smtClean="0"/>
              <a:t>https://www.vulnhub.com/entry/raven-1,256/#</a:t>
            </a:r>
            <a:endParaRPr lang="zh-TW" altLang="en-US" dirty="0"/>
          </a:p>
        </p:txBody>
      </p:sp>
      <p:sp>
        <p:nvSpPr>
          <p:cNvPr id="7" name="矩形 6"/>
          <p:cNvSpPr/>
          <p:nvPr/>
        </p:nvSpPr>
        <p:spPr>
          <a:xfrm>
            <a:off x="1237130" y="2240329"/>
            <a:ext cx="9332016" cy="4524315"/>
          </a:xfrm>
          <a:prstGeom prst="rect">
            <a:avLst/>
          </a:prstGeom>
        </p:spPr>
        <p:txBody>
          <a:bodyPr wrap="square">
            <a:spAutoFit/>
          </a:bodyPr>
          <a:lstStyle/>
          <a:p>
            <a:r>
              <a:rPr lang="en-US" altLang="zh-TW" dirty="0" err="1" smtClean="0"/>
              <a:t>Kioptrix</a:t>
            </a:r>
            <a:r>
              <a:rPr lang="en-US" altLang="zh-TW" dirty="0" smtClean="0"/>
              <a:t>: Level 1 (#1) https://www.vulnhub.com/entry/kioptrix-level-1-1,22/ </a:t>
            </a:r>
            <a:r>
              <a:rPr lang="en-US" altLang="zh-TW" dirty="0" err="1" smtClean="0"/>
              <a:t>Kioptrix</a:t>
            </a:r>
            <a:r>
              <a:rPr lang="en-US" altLang="zh-TW" dirty="0" smtClean="0"/>
              <a:t>: Level 1.1 (#2) https://www.vulnhub.com/entry/kioptrix-level-11-2,23/ </a:t>
            </a:r>
            <a:r>
              <a:rPr lang="en-US" altLang="zh-TW" dirty="0" err="1" smtClean="0"/>
              <a:t>Kioptrix</a:t>
            </a:r>
            <a:r>
              <a:rPr lang="en-US" altLang="zh-TW" dirty="0" smtClean="0"/>
              <a:t>: Level 1.2 (#3) https://www.vulnhub.com/entry/kioptrix-level-12-3,24/ </a:t>
            </a:r>
            <a:r>
              <a:rPr lang="en-US" altLang="zh-TW" dirty="0" err="1" smtClean="0"/>
              <a:t>Kioptrix</a:t>
            </a:r>
            <a:r>
              <a:rPr lang="en-US" altLang="zh-TW" dirty="0" smtClean="0"/>
              <a:t>: Level 1.3 (#4) https://www.vulnhub.com/entry/kioptrix-level-13-4,25/ </a:t>
            </a:r>
            <a:r>
              <a:rPr lang="en-US" altLang="zh-TW" dirty="0" err="1" smtClean="0"/>
              <a:t>Kioptrix</a:t>
            </a:r>
            <a:r>
              <a:rPr lang="en-US" altLang="zh-TW" dirty="0" smtClean="0"/>
              <a:t>: 2014 https://www.vulnhub.com/entry/kioptrix-2014-5,62/ </a:t>
            </a:r>
            <a:r>
              <a:rPr lang="en-US" altLang="zh-TW" dirty="0" err="1" smtClean="0"/>
              <a:t>FristiLeaks</a:t>
            </a:r>
            <a:r>
              <a:rPr lang="en-US" altLang="zh-TW" dirty="0" smtClean="0"/>
              <a:t>: 1.3 https://www.vulnhub.com/entry/fristileaks-13,133/ Stapler: 1 https://www.vulnhub.com/entry/stapler-1,150/ </a:t>
            </a:r>
            <a:r>
              <a:rPr lang="en-US" altLang="zh-TW" dirty="0" err="1" smtClean="0"/>
              <a:t>VulnOS</a:t>
            </a:r>
            <a:r>
              <a:rPr lang="en-US" altLang="zh-TW" dirty="0" smtClean="0"/>
              <a:t>: 2 https://www.vulnhub.com/entry/vulnos-2,147/ </a:t>
            </a:r>
            <a:r>
              <a:rPr lang="en-US" altLang="zh-TW" dirty="0" err="1" smtClean="0"/>
              <a:t>SickOs</a:t>
            </a:r>
            <a:r>
              <a:rPr lang="en-US" altLang="zh-TW" dirty="0" smtClean="0"/>
              <a:t>: 1.2 https://www.vulnhub.com/entry/sickos-12,144/ Brainpan: 1https://www.vulnhub.com/entry/brainpan-1,51/ </a:t>
            </a:r>
            <a:r>
              <a:rPr lang="en-US" altLang="zh-TW" dirty="0" err="1" smtClean="0"/>
              <a:t>HackLAB</a:t>
            </a:r>
            <a:r>
              <a:rPr lang="en-US" altLang="zh-TW" dirty="0" smtClean="0"/>
              <a:t>: </a:t>
            </a:r>
            <a:r>
              <a:rPr lang="en-US" altLang="zh-TW" dirty="0" err="1" smtClean="0"/>
              <a:t>Vulnix</a:t>
            </a:r>
            <a:r>
              <a:rPr lang="en-US" altLang="zh-TW" dirty="0" smtClean="0"/>
              <a:t> https://www.vulnhub.com/entry/hacklab-vulnix,48/ /dev/random: scream https://www.vulnhub.com/entry/devrandom-scream,47/ </a:t>
            </a:r>
            <a:r>
              <a:rPr lang="en-US" altLang="zh-TW" dirty="0" err="1" smtClean="0"/>
              <a:t>pWnOS</a:t>
            </a:r>
            <a:r>
              <a:rPr lang="en-US" altLang="zh-TW" dirty="0" smtClean="0"/>
              <a:t>: 2.0 https://www.vulnhub.com/entry/pwnos-20-pre-release,34/ </a:t>
            </a:r>
            <a:r>
              <a:rPr lang="en-US" altLang="zh-TW" dirty="0" err="1" smtClean="0"/>
              <a:t>SkyTower</a:t>
            </a:r>
            <a:r>
              <a:rPr lang="en-US" altLang="zh-TW" dirty="0" smtClean="0"/>
              <a:t>: 1 https://www.vulnhub.com/entry/skytower-1,96/ </a:t>
            </a:r>
            <a:r>
              <a:rPr lang="en-US" altLang="zh-TW" dirty="0" err="1" smtClean="0"/>
              <a:t>Mr</a:t>
            </a:r>
            <a:r>
              <a:rPr lang="en-US" altLang="zh-TW" dirty="0" smtClean="0"/>
              <a:t>-Robot: 1 https://www.vulnhub.com/entry/mr-robot-1,151/ </a:t>
            </a:r>
            <a:r>
              <a:rPr lang="en-US" altLang="zh-TW" dirty="0" err="1" smtClean="0"/>
              <a:t>PwnLab</a:t>
            </a:r>
            <a:r>
              <a:rPr lang="en-US" altLang="zh-TW" dirty="0" smtClean="0"/>
              <a:t>: </a:t>
            </a:r>
            <a:r>
              <a:rPr lang="en-US" altLang="zh-TW" dirty="0" err="1" smtClean="0"/>
              <a:t>init</a:t>
            </a:r>
            <a:r>
              <a:rPr lang="en-US" altLang="zh-TW" dirty="0" smtClean="0"/>
              <a:t> https://www.vulnhub.com/entry/pwnlab-init,158/</a:t>
            </a:r>
            <a:endParaRPr lang="zh-TW" altLang="en-US" dirty="0"/>
          </a:p>
        </p:txBody>
      </p:sp>
      <p:sp>
        <p:nvSpPr>
          <p:cNvPr id="8" name="矩形 7"/>
          <p:cNvSpPr/>
          <p:nvPr/>
        </p:nvSpPr>
        <p:spPr>
          <a:xfrm>
            <a:off x="659027" y="1709414"/>
            <a:ext cx="5288692" cy="369332"/>
          </a:xfrm>
          <a:prstGeom prst="rect">
            <a:avLst/>
          </a:prstGeom>
        </p:spPr>
        <p:txBody>
          <a:bodyPr wrap="square">
            <a:spAutoFit/>
          </a:bodyPr>
          <a:lstStyle/>
          <a:p>
            <a:r>
              <a:rPr lang="zh-TW" altLang="en-US" dirty="0" smtClean="0"/>
              <a:t>線上滲透測試平臺：</a:t>
            </a:r>
            <a:r>
              <a:rPr lang="en-US" altLang="zh-TW" dirty="0" smtClean="0"/>
              <a:t>https://www.hackthebox.eu/en</a:t>
            </a:r>
            <a:endParaRPr lang="zh-TW" altLang="en-US" dirty="0"/>
          </a:p>
        </p:txBody>
      </p:sp>
    </p:spTree>
    <p:extLst>
      <p:ext uri="{BB962C8B-B14F-4D97-AF65-F5344CB8AC3E}">
        <p14:creationId xmlns:p14="http://schemas.microsoft.com/office/powerpoint/2010/main" val="599298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1828991" y="606088"/>
            <a:ext cx="8838508" cy="5811187"/>
          </a:xfrm>
          <a:prstGeom prst="rect">
            <a:avLst/>
          </a:prstGeom>
        </p:spPr>
      </p:pic>
      <p:sp>
        <p:nvSpPr>
          <p:cNvPr id="7" name="矩形 6"/>
          <p:cNvSpPr/>
          <p:nvPr/>
        </p:nvSpPr>
        <p:spPr>
          <a:xfrm>
            <a:off x="1078334" y="236756"/>
            <a:ext cx="2868414" cy="369332"/>
          </a:xfrm>
          <a:prstGeom prst="rect">
            <a:avLst/>
          </a:prstGeom>
        </p:spPr>
        <p:txBody>
          <a:bodyPr wrap="none">
            <a:spAutoFit/>
          </a:bodyPr>
          <a:lstStyle/>
          <a:p>
            <a:r>
              <a:rPr lang="zh-TW" altLang="en-US" dirty="0" smtClean="0"/>
              <a:t>https://www.lynxsecurity.io/</a:t>
            </a:r>
            <a:endParaRPr lang="zh-TW" altLang="en-US" dirty="0"/>
          </a:p>
        </p:txBody>
      </p:sp>
    </p:spTree>
    <p:extLst>
      <p:ext uri="{BB962C8B-B14F-4D97-AF65-F5344CB8AC3E}">
        <p14:creationId xmlns:p14="http://schemas.microsoft.com/office/powerpoint/2010/main" val="45815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2662881" cy="1027070"/>
          </a:xfrm>
        </p:spPr>
        <p:txBody>
          <a:bodyPr/>
          <a:lstStyle/>
          <a:p>
            <a:r>
              <a:rPr lang="zh-TW" altLang="en-US" dirty="0" smtClean="0"/>
              <a:t>案例分析</a:t>
            </a:r>
            <a:endParaRPr lang="zh-TW" altLang="en-US" dirty="0"/>
          </a:p>
        </p:txBody>
      </p:sp>
      <p:sp>
        <p:nvSpPr>
          <p:cNvPr id="4" name="矩形 3"/>
          <p:cNvSpPr/>
          <p:nvPr/>
        </p:nvSpPr>
        <p:spPr>
          <a:xfrm>
            <a:off x="838200" y="1179294"/>
            <a:ext cx="8725930" cy="369332"/>
          </a:xfrm>
          <a:prstGeom prst="rect">
            <a:avLst/>
          </a:prstGeom>
        </p:spPr>
        <p:txBody>
          <a:bodyPr wrap="square">
            <a:spAutoFit/>
          </a:bodyPr>
          <a:lstStyle/>
          <a:p>
            <a:r>
              <a:rPr lang="en-US" altLang="zh-TW" dirty="0" smtClean="0"/>
              <a:t>Forensics Quickie: NTUSER.DAT Analysis (SANS CEIC 2015 Challenge #1 Write-Up)</a:t>
            </a:r>
            <a:endParaRPr lang="zh-TW" altLang="en-US" dirty="0"/>
          </a:p>
        </p:txBody>
      </p:sp>
      <p:sp>
        <p:nvSpPr>
          <p:cNvPr id="5" name="矩形 4"/>
          <p:cNvSpPr/>
          <p:nvPr/>
        </p:nvSpPr>
        <p:spPr>
          <a:xfrm>
            <a:off x="838200" y="1716463"/>
            <a:ext cx="6096000" cy="646331"/>
          </a:xfrm>
          <a:prstGeom prst="rect">
            <a:avLst/>
          </a:prstGeom>
        </p:spPr>
        <p:txBody>
          <a:bodyPr>
            <a:spAutoFit/>
          </a:bodyPr>
          <a:lstStyle/>
          <a:p>
            <a:r>
              <a:rPr lang="en-US" altLang="zh-TW" dirty="0" smtClean="0"/>
              <a:t>https://web.archive.org/web/20180212144009/http://www.4n6k.com:80/2015/05/forensics-quickie-ntuserdat-analysis.html</a:t>
            </a:r>
            <a:endParaRPr lang="zh-TW" altLang="en-US" dirty="0"/>
          </a:p>
        </p:txBody>
      </p:sp>
      <p:sp>
        <p:nvSpPr>
          <p:cNvPr id="6" name="矩形 5"/>
          <p:cNvSpPr/>
          <p:nvPr/>
        </p:nvSpPr>
        <p:spPr>
          <a:xfrm>
            <a:off x="901642" y="2594871"/>
            <a:ext cx="5627246" cy="369332"/>
          </a:xfrm>
          <a:prstGeom prst="rect">
            <a:avLst/>
          </a:prstGeom>
        </p:spPr>
        <p:txBody>
          <a:bodyPr wrap="none">
            <a:spAutoFit/>
          </a:bodyPr>
          <a:lstStyle/>
          <a:p>
            <a:r>
              <a:rPr lang="en-US" altLang="zh-TW" dirty="0" smtClean="0"/>
              <a:t>SANS SIFT - NTUSER.DAT Forensics Challenge Walkthrough</a:t>
            </a:r>
            <a:endParaRPr lang="zh-TW" altLang="en-US" dirty="0"/>
          </a:p>
        </p:txBody>
      </p:sp>
      <p:sp>
        <p:nvSpPr>
          <p:cNvPr id="7" name="矩形 6"/>
          <p:cNvSpPr/>
          <p:nvPr/>
        </p:nvSpPr>
        <p:spPr>
          <a:xfrm>
            <a:off x="838200" y="3011614"/>
            <a:ext cx="4964629" cy="369332"/>
          </a:xfrm>
          <a:prstGeom prst="rect">
            <a:avLst/>
          </a:prstGeom>
        </p:spPr>
        <p:txBody>
          <a:bodyPr wrap="none">
            <a:spAutoFit/>
          </a:bodyPr>
          <a:lstStyle/>
          <a:p>
            <a:r>
              <a:rPr lang="zh-TW" altLang="en-US" dirty="0" smtClean="0"/>
              <a:t>https://www.youtube.com/watch?v=OBp6SHgSSZg</a:t>
            </a:r>
            <a:endParaRPr lang="zh-TW" altLang="en-US" dirty="0"/>
          </a:p>
        </p:txBody>
      </p:sp>
    </p:spTree>
    <p:extLst>
      <p:ext uri="{BB962C8B-B14F-4D97-AF65-F5344CB8AC3E}">
        <p14:creationId xmlns:p14="http://schemas.microsoft.com/office/powerpoint/2010/main" val="49857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400" dirty="0" smtClean="0"/>
              <a:t>訓練課程架構</a:t>
            </a:r>
            <a:r>
              <a:rPr lang="en-US" altLang="zh-TW" sz="2400" dirty="0" smtClean="0"/>
              <a:t/>
            </a:r>
            <a:br>
              <a:rPr lang="en-US" altLang="zh-TW" sz="2400" dirty="0" smtClean="0"/>
            </a:br>
            <a:r>
              <a:rPr lang="en-US" altLang="zh-TW" sz="2400" dirty="0" smtClean="0"/>
              <a:t>https://www.sans.org/course/advanced-incident-response-threat-hunting-training#__utma=71453702.1249588636.1547033495.1547033495.1547033495.1</a:t>
            </a:r>
            <a:endParaRPr lang="zh-TW" altLang="en-US" sz="2400" dirty="0"/>
          </a:p>
        </p:txBody>
      </p:sp>
      <p:pic>
        <p:nvPicPr>
          <p:cNvPr id="6" name="內容版面配置區 5"/>
          <p:cNvPicPr>
            <a:picLocks noGrp="1" noChangeAspect="1"/>
          </p:cNvPicPr>
          <p:nvPr>
            <p:ph idx="1"/>
          </p:nvPr>
        </p:nvPicPr>
        <p:blipFill>
          <a:blip r:embed="rId2"/>
          <a:stretch>
            <a:fillRect/>
          </a:stretch>
        </p:blipFill>
        <p:spPr>
          <a:xfrm>
            <a:off x="2526482" y="2190625"/>
            <a:ext cx="7139035" cy="3621338"/>
          </a:xfrm>
          <a:prstGeom prst="rect">
            <a:avLst/>
          </a:prstGeom>
        </p:spPr>
      </p:pic>
    </p:spTree>
    <p:extLst>
      <p:ext uri="{BB962C8B-B14F-4D97-AF65-F5344CB8AC3E}">
        <p14:creationId xmlns:p14="http://schemas.microsoft.com/office/powerpoint/2010/main" val="45873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SIFT </a:t>
            </a:r>
            <a:r>
              <a:rPr lang="en-US" altLang="zh-TW" dirty="0" err="1" smtClean="0"/>
              <a:t>Workstation@YOUTUBE</a:t>
            </a:r>
            <a:endParaRPr lang="zh-TW" altLang="en-US" dirty="0"/>
          </a:p>
        </p:txBody>
      </p:sp>
      <p:sp>
        <p:nvSpPr>
          <p:cNvPr id="3" name="內容版面配置區 2"/>
          <p:cNvSpPr>
            <a:spLocks noGrp="1"/>
          </p:cNvSpPr>
          <p:nvPr>
            <p:ph idx="1"/>
          </p:nvPr>
        </p:nvSpPr>
        <p:spPr>
          <a:xfrm>
            <a:off x="838200" y="1825625"/>
            <a:ext cx="10515600" cy="1057618"/>
          </a:xfrm>
        </p:spPr>
        <p:txBody>
          <a:bodyPr/>
          <a:lstStyle/>
          <a:p>
            <a:pPr marL="0" indent="0">
              <a:buNone/>
            </a:pPr>
            <a:r>
              <a:rPr lang="en-US" altLang="zh-TW" dirty="0" smtClean="0"/>
              <a:t>Getting Started with the SIFT Workstation Webcast with Rob Lee</a:t>
            </a:r>
          </a:p>
          <a:p>
            <a:pPr marL="0" indent="0">
              <a:buNone/>
            </a:pPr>
            <a:r>
              <a:rPr lang="en-US" altLang="zh-TW" dirty="0" smtClean="0"/>
              <a:t>https://www.youtube.com/watch?v=ai_7Fkv6igw</a:t>
            </a:r>
            <a:endParaRPr lang="zh-TW" altLang="en-US" dirty="0"/>
          </a:p>
        </p:txBody>
      </p:sp>
      <p:sp>
        <p:nvSpPr>
          <p:cNvPr id="4" name="矩形 3"/>
          <p:cNvSpPr/>
          <p:nvPr/>
        </p:nvSpPr>
        <p:spPr>
          <a:xfrm>
            <a:off x="838200" y="3278829"/>
            <a:ext cx="8872152" cy="830997"/>
          </a:xfrm>
          <a:prstGeom prst="rect">
            <a:avLst/>
          </a:prstGeom>
        </p:spPr>
        <p:txBody>
          <a:bodyPr wrap="square">
            <a:spAutoFit/>
          </a:bodyPr>
          <a:lstStyle/>
          <a:p>
            <a:r>
              <a:rPr lang="en-US" altLang="zh-TW" sz="2400" dirty="0" smtClean="0"/>
              <a:t>SANS SIFT - Copying E01 Forensic Image Files to SIFT Workstation</a:t>
            </a:r>
            <a:br>
              <a:rPr lang="en-US" altLang="zh-TW" sz="2400" dirty="0" smtClean="0"/>
            </a:br>
            <a:r>
              <a:rPr lang="en-US" altLang="zh-TW" sz="2400" dirty="0" smtClean="0"/>
              <a:t>https://www.youtube.com/watch?v=plZGyW_W_oY</a:t>
            </a:r>
          </a:p>
        </p:txBody>
      </p:sp>
      <p:sp>
        <p:nvSpPr>
          <p:cNvPr id="5" name="矩形 4"/>
          <p:cNvSpPr/>
          <p:nvPr/>
        </p:nvSpPr>
        <p:spPr>
          <a:xfrm>
            <a:off x="956911" y="4793047"/>
            <a:ext cx="9112238" cy="1077218"/>
          </a:xfrm>
          <a:prstGeom prst="rect">
            <a:avLst/>
          </a:prstGeom>
        </p:spPr>
        <p:txBody>
          <a:bodyPr wrap="none">
            <a:spAutoFit/>
          </a:bodyPr>
          <a:lstStyle/>
          <a:p>
            <a:r>
              <a:rPr lang="en-US" altLang="zh-TW" sz="3200" dirty="0" smtClean="0"/>
              <a:t>Mount APFS Disk on SANS </a:t>
            </a:r>
            <a:r>
              <a:rPr lang="en-US" altLang="zh-TW" sz="3200" dirty="0" err="1" smtClean="0"/>
              <a:t>SIFt</a:t>
            </a:r>
            <a:r>
              <a:rPr lang="en-US" altLang="zh-TW" sz="3200" dirty="0" smtClean="0"/>
              <a:t> (Linux) with </a:t>
            </a:r>
            <a:r>
              <a:rPr lang="en-US" altLang="zh-TW" sz="3200" dirty="0" err="1" smtClean="0"/>
              <a:t>ewfmount</a:t>
            </a:r>
            <a:endParaRPr lang="en-US" altLang="zh-TW" sz="3200" dirty="0" smtClean="0"/>
          </a:p>
          <a:p>
            <a:r>
              <a:rPr lang="en-US" altLang="zh-TW" sz="3200" dirty="0" smtClean="0"/>
              <a:t>https://www.youtube.com/watch?v=ZhriR0PWNi8</a:t>
            </a:r>
            <a:endParaRPr lang="zh-TW" altLang="en-US" sz="3200" dirty="0"/>
          </a:p>
        </p:txBody>
      </p:sp>
    </p:spTree>
    <p:extLst>
      <p:ext uri="{BB962C8B-B14F-4D97-AF65-F5344CB8AC3E}">
        <p14:creationId xmlns:p14="http://schemas.microsoft.com/office/powerpoint/2010/main" val="280211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漏洞掃</a:t>
            </a:r>
            <a:r>
              <a:rPr lang="zh-TW" altLang="en-US" sz="6000" dirty="0"/>
              <a:t>描</a:t>
            </a:r>
          </a:p>
        </p:txBody>
      </p:sp>
      <p:sp>
        <p:nvSpPr>
          <p:cNvPr id="5" name="矩形 4"/>
          <p:cNvSpPr/>
          <p:nvPr/>
        </p:nvSpPr>
        <p:spPr>
          <a:xfrm>
            <a:off x="2438400" y="4959349"/>
            <a:ext cx="7702378" cy="646331"/>
          </a:xfrm>
          <a:prstGeom prst="rect">
            <a:avLst/>
          </a:prstGeom>
        </p:spPr>
        <p:txBody>
          <a:bodyPr wrap="square">
            <a:spAutoFit/>
          </a:bodyPr>
          <a:lstStyle/>
          <a:p>
            <a:r>
              <a:rPr lang="en-US" altLang="zh-TW" dirty="0" smtClean="0">
                <a:solidFill>
                  <a:schemeClr val="bg1"/>
                </a:solidFill>
                <a:hlinkClick r:id="rId2"/>
              </a:rPr>
              <a:t>https://www.concise-courses.com/hacking-tools/web-vulnerability-scanners/</a:t>
            </a:r>
            <a:endParaRPr lang="en-US" altLang="zh-TW" dirty="0" smtClean="0">
              <a:solidFill>
                <a:schemeClr val="bg1"/>
              </a:solidFill>
            </a:endParaRPr>
          </a:p>
          <a:p>
            <a:r>
              <a:rPr lang="zh-TW" altLang="en-US" dirty="0" smtClean="0">
                <a:solidFill>
                  <a:schemeClr val="bg1"/>
                </a:solidFill>
              </a:rPr>
              <a:t>有</a:t>
            </a:r>
            <a:r>
              <a:rPr lang="en-US" altLang="zh-TW" dirty="0" smtClean="0">
                <a:solidFill>
                  <a:schemeClr val="bg1"/>
                </a:solidFill>
              </a:rPr>
              <a:t>9</a:t>
            </a:r>
            <a:r>
              <a:rPr lang="zh-TW" altLang="en-US" dirty="0" smtClean="0">
                <a:solidFill>
                  <a:schemeClr val="bg1"/>
                </a:solidFill>
              </a:rPr>
              <a:t>個工具</a:t>
            </a:r>
            <a:endParaRPr lang="zh-TW" altLang="en-US" dirty="0">
              <a:solidFill>
                <a:schemeClr val="bg1"/>
              </a:solidFill>
            </a:endParaRPr>
          </a:p>
        </p:txBody>
      </p:sp>
    </p:spTree>
    <p:extLst>
      <p:ext uri="{BB962C8B-B14F-4D97-AF65-F5344CB8AC3E}">
        <p14:creationId xmlns:p14="http://schemas.microsoft.com/office/powerpoint/2010/main" val="319552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ibm appscanãçåçæå°çµæ"/>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2341" y="1318076"/>
            <a:ext cx="2857500" cy="1428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a:off x="3888260" y="2032451"/>
            <a:ext cx="16805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stretch>
            <a:fillRect/>
          </a:stretch>
        </p:blipFill>
        <p:spPr>
          <a:xfrm>
            <a:off x="4354728" y="3461906"/>
            <a:ext cx="7429500" cy="2524125"/>
          </a:xfrm>
          <a:prstGeom prst="rect">
            <a:avLst/>
          </a:prstGeom>
        </p:spPr>
      </p:pic>
      <p:sp>
        <p:nvSpPr>
          <p:cNvPr id="7" name="矩形 6"/>
          <p:cNvSpPr/>
          <p:nvPr/>
        </p:nvSpPr>
        <p:spPr>
          <a:xfrm>
            <a:off x="862400" y="6077492"/>
            <a:ext cx="8282116" cy="369332"/>
          </a:xfrm>
          <a:prstGeom prst="rect">
            <a:avLst/>
          </a:prstGeom>
        </p:spPr>
        <p:txBody>
          <a:bodyPr wrap="square">
            <a:spAutoFit/>
          </a:bodyPr>
          <a:lstStyle/>
          <a:p>
            <a:r>
              <a:rPr lang="en-US" altLang="zh-TW" dirty="0" err="1" smtClean="0"/>
              <a:t>BeNeLux</a:t>
            </a:r>
            <a:r>
              <a:rPr lang="en-US" altLang="zh-TW" dirty="0" smtClean="0"/>
              <a:t> Day 2018: Juice Shop: OWASP's Most Broken Flagship - </a:t>
            </a:r>
            <a:r>
              <a:rPr lang="en-US" altLang="zh-TW" dirty="0" err="1" smtClean="0"/>
              <a:t>Björn</a:t>
            </a:r>
            <a:r>
              <a:rPr lang="en-US" altLang="zh-TW" dirty="0" smtClean="0"/>
              <a:t> </a:t>
            </a:r>
            <a:r>
              <a:rPr lang="en-US" altLang="zh-TW" dirty="0" err="1" smtClean="0"/>
              <a:t>Kimminich</a:t>
            </a:r>
            <a:endParaRPr lang="zh-TW" altLang="en-US" dirty="0"/>
          </a:p>
        </p:txBody>
      </p:sp>
      <p:sp>
        <p:nvSpPr>
          <p:cNvPr id="8" name="矩形 7"/>
          <p:cNvSpPr/>
          <p:nvPr/>
        </p:nvSpPr>
        <p:spPr>
          <a:xfrm>
            <a:off x="862400" y="6384470"/>
            <a:ext cx="4833183" cy="369332"/>
          </a:xfrm>
          <a:prstGeom prst="rect">
            <a:avLst/>
          </a:prstGeom>
        </p:spPr>
        <p:txBody>
          <a:bodyPr wrap="none">
            <a:spAutoFit/>
          </a:bodyPr>
          <a:lstStyle/>
          <a:p>
            <a:r>
              <a:rPr lang="zh-TW" altLang="en-US" dirty="0" smtClean="0"/>
              <a:t>https://www.youtube.com/watch?v=Lu0-kDdtVf4</a:t>
            </a:r>
            <a:endParaRPr lang="zh-TW" altLang="en-US" dirty="0"/>
          </a:p>
        </p:txBody>
      </p:sp>
      <p:pic>
        <p:nvPicPr>
          <p:cNvPr id="9" name="圖片 8"/>
          <p:cNvPicPr>
            <a:picLocks noChangeAspect="1"/>
          </p:cNvPicPr>
          <p:nvPr/>
        </p:nvPicPr>
        <p:blipFill>
          <a:blip r:embed="rId4"/>
          <a:stretch>
            <a:fillRect/>
          </a:stretch>
        </p:blipFill>
        <p:spPr>
          <a:xfrm>
            <a:off x="9025066" y="494980"/>
            <a:ext cx="1750026" cy="2578372"/>
          </a:xfrm>
          <a:prstGeom prst="rect">
            <a:avLst/>
          </a:prstGeom>
        </p:spPr>
      </p:pic>
      <p:sp>
        <p:nvSpPr>
          <p:cNvPr id="10" name="矩形 9"/>
          <p:cNvSpPr/>
          <p:nvPr/>
        </p:nvSpPr>
        <p:spPr>
          <a:xfrm>
            <a:off x="5090984" y="3092574"/>
            <a:ext cx="6499654" cy="369332"/>
          </a:xfrm>
          <a:prstGeom prst="rect">
            <a:avLst/>
          </a:prstGeom>
        </p:spPr>
        <p:txBody>
          <a:bodyPr wrap="square">
            <a:spAutoFit/>
          </a:bodyPr>
          <a:lstStyle/>
          <a:p>
            <a:r>
              <a:rPr lang="zh-TW" altLang="en-US" dirty="0" smtClean="0"/>
              <a:t>https://www.owasp.org/index.php/OWASP_Juice_Shop_Project</a:t>
            </a:r>
            <a:endParaRPr lang="zh-TW" altLang="en-US" dirty="0"/>
          </a:p>
        </p:txBody>
      </p:sp>
      <p:pic>
        <p:nvPicPr>
          <p:cNvPr id="1028" name="Picture 4" descr="JuiceShop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395" y="559170"/>
            <a:ext cx="1905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019996" y="237554"/>
            <a:ext cx="1925399" cy="369332"/>
          </a:xfrm>
          <a:prstGeom prst="rect">
            <a:avLst/>
          </a:prstGeom>
        </p:spPr>
        <p:txBody>
          <a:bodyPr wrap="none">
            <a:spAutoFit/>
          </a:bodyPr>
          <a:lstStyle/>
          <a:p>
            <a:r>
              <a:rPr lang="en-US" altLang="zh-TW" dirty="0" smtClean="0"/>
              <a:t>OWASP Juice Shop</a:t>
            </a:r>
            <a:endParaRPr lang="zh-TW" altLang="en-US" dirty="0"/>
          </a:p>
        </p:txBody>
      </p:sp>
      <p:sp>
        <p:nvSpPr>
          <p:cNvPr id="13" name="矩形 12"/>
          <p:cNvSpPr/>
          <p:nvPr/>
        </p:nvSpPr>
        <p:spPr>
          <a:xfrm>
            <a:off x="136955" y="3793458"/>
            <a:ext cx="4217773" cy="1569660"/>
          </a:xfrm>
          <a:prstGeom prst="rect">
            <a:avLst/>
          </a:prstGeom>
          <a:solidFill>
            <a:schemeClr val="accent4">
              <a:lumMod val="20000"/>
              <a:lumOff val="80000"/>
            </a:schemeClr>
          </a:solidFill>
        </p:spPr>
        <p:txBody>
          <a:bodyPr wrap="square">
            <a:spAutoFit/>
          </a:bodyPr>
          <a:lstStyle/>
          <a:p>
            <a:r>
              <a:rPr lang="en-US" altLang="zh-TW" dirty="0" smtClean="0"/>
              <a:t>Hands-On Web Security: Capture the Flag with OWASP Juice Shop</a:t>
            </a:r>
          </a:p>
          <a:p>
            <a:r>
              <a:rPr lang="en-US" altLang="zh-TW" dirty="0" smtClean="0"/>
              <a:t>By Simon </a:t>
            </a:r>
            <a:r>
              <a:rPr lang="en-US" altLang="zh-TW" dirty="0" err="1" smtClean="0"/>
              <a:t>Bennetts</a:t>
            </a:r>
            <a:endParaRPr lang="en-US" altLang="zh-TW" dirty="0" smtClean="0"/>
          </a:p>
          <a:p>
            <a:r>
              <a:rPr lang="en-US" altLang="zh-TW" dirty="0" smtClean="0"/>
              <a:t>Posted on March 8, 2018</a:t>
            </a:r>
          </a:p>
          <a:p>
            <a:r>
              <a:rPr lang="en-US" altLang="zh-TW" sz="1200" dirty="0" smtClean="0"/>
              <a:t>https://hacks.mozilla.org/2018/03/hands-on-web-security-capture-the-flag-with-owasp-juice-shop/</a:t>
            </a:r>
            <a:endParaRPr lang="zh-TW" altLang="en-US" sz="1200" dirty="0"/>
          </a:p>
        </p:txBody>
      </p:sp>
    </p:spTree>
    <p:extLst>
      <p:ext uri="{BB962C8B-B14F-4D97-AF65-F5344CB8AC3E}">
        <p14:creationId xmlns:p14="http://schemas.microsoft.com/office/powerpoint/2010/main" val="19241131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2282</Words>
  <Application>Microsoft Office PowerPoint</Application>
  <PresentationFormat>寬螢幕</PresentationFormat>
  <Paragraphs>259</Paragraphs>
  <Slides>45</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45</vt:i4>
      </vt:variant>
    </vt:vector>
  </HeadingPairs>
  <TitlesOfParts>
    <vt:vector size="53" baseType="lpstr">
      <vt:lpstr>Helvetica Neue</vt:lpstr>
      <vt:lpstr>SimSun</vt:lpstr>
      <vt:lpstr>新細明體</vt:lpstr>
      <vt:lpstr>Arial</vt:lpstr>
      <vt:lpstr>Calibri</vt:lpstr>
      <vt:lpstr>Calibri Light</vt:lpstr>
      <vt:lpstr>Wingdings</vt:lpstr>
      <vt:lpstr>Office 佈景主題</vt:lpstr>
      <vt:lpstr>資安測試</vt:lpstr>
      <vt:lpstr>PowerPoint 簡報</vt:lpstr>
      <vt:lpstr>數位鑑識</vt:lpstr>
      <vt:lpstr>下載https://digital-forensics.sans.org/community/downloads</vt:lpstr>
      <vt:lpstr>案例分析</vt:lpstr>
      <vt:lpstr>訓練課程架構 https://www.sans.org/course/advanced-incident-response-threat-hunting-training#__utma=71453702.1249588636.1547033495.1547033495.1547033495.1</vt:lpstr>
      <vt:lpstr>SIFT Workstation@YOUTUBE</vt:lpstr>
      <vt:lpstr>PowerPoint 簡報</vt:lpstr>
      <vt:lpstr>PowerPoint 簡報</vt:lpstr>
      <vt:lpstr>PowerPoint 簡報</vt:lpstr>
      <vt:lpstr>PowerPoint 簡報</vt:lpstr>
      <vt:lpstr>PowerPoint 簡報</vt:lpstr>
      <vt:lpstr>LINUX及LINUX伺服器安全</vt:lpstr>
      <vt:lpstr>Windows及Windows伺服器安全</vt:lpstr>
      <vt:lpstr>PowerPoint 簡報</vt:lpstr>
      <vt:lpstr>PowerPoint 簡報</vt:lpstr>
      <vt:lpstr>PowerPoint 簡報</vt:lpstr>
      <vt:lpstr>PowerPoint 簡報</vt:lpstr>
      <vt:lpstr>PowerPoint 簡報</vt:lpstr>
      <vt:lpstr>PowerPoint 簡報</vt:lpstr>
      <vt:lpstr>PowerPoint 簡報</vt:lpstr>
      <vt:lpstr>PowerPoint 簡報</vt:lpstr>
      <vt:lpstr>Nftables/nfd指令 https://en.wikipedia.org/wiki/Nftables</vt:lpstr>
      <vt:lpstr>PowerPoint 簡報</vt:lpstr>
      <vt:lpstr>PowerPoint 簡報</vt:lpstr>
      <vt:lpstr>PowerPoint 簡報</vt:lpstr>
      <vt:lpstr>PowerPoint 簡報</vt:lpstr>
      <vt:lpstr>PowerPoint 簡報</vt:lpstr>
      <vt:lpstr>PowerPoint 簡報</vt:lpstr>
      <vt:lpstr>PowerPoint 簡報</vt:lpstr>
      <vt:lpstr>How to detect a DDoS attack? DDOS攻擊的偵測技術</vt:lpstr>
      <vt:lpstr>PowerPoint 簡報</vt:lpstr>
      <vt:lpstr>PowerPoint 簡報</vt:lpstr>
      <vt:lpstr>PowerPoint 簡報</vt:lpstr>
      <vt:lpstr>Cloud-based WAFs </vt:lpstr>
      <vt:lpstr>Web測試環境:web2019.ova Web測試環境建置手冊</vt:lpstr>
      <vt:lpstr>PowerPoint 簡報</vt:lpstr>
      <vt:lpstr>PowerPoint 簡報</vt:lpstr>
      <vt:lpstr>PowerPoint 簡報</vt:lpstr>
      <vt:lpstr>PowerPoint 簡報</vt:lpstr>
      <vt:lpstr>PowerPoint 簡報</vt:lpstr>
      <vt:lpstr>PowerPoint 簡報</vt:lpstr>
      <vt:lpstr>網站安全測試</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資安測試</dc:title>
  <dc:creator>BREAKALLCTF{Letmeseesee}</dc:creator>
  <cp:lastModifiedBy>BREAKALLCTF{Letmeseesee}</cp:lastModifiedBy>
  <cp:revision>43</cp:revision>
  <dcterms:created xsi:type="dcterms:W3CDTF">2019-01-09T11:29:28Z</dcterms:created>
  <dcterms:modified xsi:type="dcterms:W3CDTF">2019-01-10T04:47:25Z</dcterms:modified>
</cp:coreProperties>
</file>